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9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7469" userDrawn="1">
          <p15:clr>
            <a:srgbClr val="A4A3A4"/>
          </p15:clr>
        </p15:guide>
        <p15:guide id="2" pos="211" userDrawn="1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8542034-FE4F-4ADA-92B8-4CA66D0F0DF3}" styleName="腾讯文档-基本">
    <a:wholeTbl>
      <a:tcTxStyle>
        <a:fontRef idx="minor"/>
        <a:srgbClr val="000000"/>
      </a:tcTxStyle>
      <a:tcStyle>
        <a:tcBdr>
          <a:left>
            <a:ln w="12700" cmpd="sng">
              <a:solidFill>
                <a:srgbClr val="999999"/>
              </a:solidFill>
            </a:ln>
          </a:left>
          <a:right>
            <a:ln w="12700" cmpd="sng">
              <a:solidFill>
                <a:srgbClr val="999999"/>
              </a:solidFill>
            </a:ln>
          </a:right>
          <a:top>
            <a:ln w="12700" cmpd="sng">
              <a:solidFill>
                <a:srgbClr val="999999"/>
              </a:solidFill>
            </a:ln>
          </a:top>
          <a:bottom>
            <a:ln w="12700" cmpd="sng">
              <a:solidFill>
                <a:srgbClr val="999999"/>
              </a:solidFill>
            </a:ln>
          </a:bottom>
          <a:insideH>
            <a:ln w="12700" cmpd="sng">
              <a:solidFill>
                <a:srgbClr val="999999"/>
              </a:solidFill>
            </a:ln>
          </a:insideH>
          <a:insideV>
            <a:ln w="12700" cmpd="sng">
              <a:solidFill>
                <a:srgbClr val="999999"/>
              </a:solidFill>
            </a:ln>
          </a:insideV>
        </a:tcBdr>
        <a:fill>
          <a:solidFill>
            <a:srgbClr val="FFFFFF"/>
          </a:solidFill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3108" autoAdjust="0"/>
  </p:normalViewPr>
  <p:slideViewPr>
    <p:cSldViewPr snapToGrid="0">
      <p:cViewPr varScale="1">
        <p:scale>
          <a:sx n="132" d="100"/>
          <a:sy n="132" d="100"/>
        </p:scale>
        <p:origin x="1374" y="120"/>
      </p:cViewPr>
      <p:guideLst>
        <p:guide pos="7469"/>
        <p:guide pos="211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viewProps" Target="view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 idx="2147483647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6D0841-20EE-2843-BC7A-CBE816B71F0A}" type="datetimeFigureOut">
              <a:rPr kumimoji="1" lang="zh-CN" altLang="en-US" smtClean="0"/>
              <a:t>2025/6/7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  <a:endParaRPr/>
          </a:p>
          <a:p>
            <a:pPr lvl="1"/>
            <a:r>
              <a:rPr kumimoji="1" lang="zh-CN" altLang="en-US"/>
              <a:t>二级</a:t>
            </a:r>
            <a:endParaRPr/>
          </a:p>
          <a:p>
            <a:pPr lvl="2"/>
            <a:r>
              <a:rPr kumimoji="1" lang="zh-CN" altLang="en-US"/>
              <a:t>三级</a:t>
            </a:r>
            <a:endParaRPr/>
          </a:p>
          <a:p>
            <a:pPr lvl="3"/>
            <a:r>
              <a:rPr kumimoji="1" lang="zh-CN" altLang="en-US"/>
              <a:t>四级</a:t>
            </a:r>
            <a:endParaRPr/>
          </a:p>
          <a:p>
            <a:pPr lvl="4"/>
            <a:r>
              <a:rPr kumimoji="1" lang="zh-CN" altLang="en-US"/>
              <a:t>五级</a:t>
            </a:r>
            <a:endParaRPr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A1DC32-48DF-8842-82F0-B3CB5AB552E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/>
          </p:nvPr>
        </p:nvSpPr>
        <p:spPr>
          <a:xfrm>
            <a:off x="0" y="0"/>
            <a:ext cx="1778000" cy="444500"/>
          </a:xfrm>
          <a:prstGeom prst="rect">
            <a:avLst/>
          </a:prstGeom>
        </p:spPr>
        <p:txBody>
          <a:bodyPr/>
          <a:lstStyle/>
          <a:p>
            <a:r>
              <a:rPr lang="zh-CN"/>
              <a:t>最终我们形成了的平台名为同伴课堂，项目图标如图所示，</a:t>
            </a:r>
            <a:r>
              <a:rPr lang="en-US"/>
              <a:t>****</a:t>
            </a:r>
            <a:endParaRPr/>
          </a:p>
          <a:p>
            <a:endParaRPr lang="zh-CN"/>
          </a:p>
          <a:p>
            <a:r>
              <a:rPr lang="zh-CN"/>
              <a:t>当老师上课时，通过网页进行发布课堂、开始签到、发布题目等操作，</a:t>
            </a:r>
            <a:endParaRPr/>
          </a:p>
          <a:p>
            <a:endParaRPr lang="zh-CN"/>
          </a:p>
          <a:p>
            <a:r>
              <a:rPr lang="zh-CN"/>
              <a:t>此时，学生可以打开手机，进行签到、答题等操作，</a:t>
            </a:r>
            <a:endParaRPr/>
          </a:p>
          <a:p>
            <a:endParaRPr lang="en-US"/>
          </a:p>
          <a:p>
            <a:r>
              <a:rPr lang="zh-CN"/>
              <a:t>这些操作都以部署在华为云的</a:t>
            </a:r>
            <a:r>
              <a:rPr lang="en-US"/>
              <a:t>Web</a:t>
            </a:r>
            <a:r>
              <a:rPr lang="zh-CN"/>
              <a:t>后端为基础，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备注占位符 3"/>
          <p:cNvSpPr>
            <a:spLocks noGrp="1"/>
          </p:cNvSpPr>
          <p:nvPr>
            <p:ph type="body"/>
          </p:nvPr>
        </p:nvSpPr>
        <p:spPr>
          <a:xfrm>
            <a:off x="0" y="0"/>
            <a:ext cx="1778000" cy="444500"/>
          </a:xfrm>
          <a:prstGeom prst="rect">
            <a:avLst/>
          </a:prstGeom>
        </p:spPr>
        <p:txBody>
          <a:bodyPr/>
          <a:lstStyle/>
          <a:p>
            <a:r>
              <a:rPr lang="zh-CN"/>
              <a:t>落实到具体人员，所有工作项状态都为结束状态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备注占位符 5"/>
          <p:cNvSpPr>
            <a:spLocks noGrp="1"/>
          </p:cNvSpPr>
          <p:nvPr>
            <p:ph type="body"/>
          </p:nvPr>
        </p:nvSpPr>
        <p:spPr>
          <a:xfrm>
            <a:off x="0" y="0"/>
            <a:ext cx="1778000" cy="444500"/>
          </a:xfrm>
          <a:prstGeom prst="rect">
            <a:avLst/>
          </a:prstGeom>
        </p:spPr>
        <p:txBody>
          <a:bodyPr/>
          <a:lstStyle/>
          <a:p>
            <a:r>
              <a:rPr lang="zh-CN"/>
              <a:t>落实到具体人员，所有工作项状态都为结束状态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备注占位符 7"/>
          <p:cNvSpPr>
            <a:spLocks noGrp="1"/>
          </p:cNvSpPr>
          <p:nvPr>
            <p:ph type="body"/>
          </p:nvPr>
        </p:nvSpPr>
        <p:spPr>
          <a:xfrm>
            <a:off x="0" y="0"/>
            <a:ext cx="1778000" cy="444500"/>
          </a:xfrm>
          <a:prstGeom prst="rect">
            <a:avLst/>
          </a:prstGeom>
        </p:spPr>
        <p:txBody>
          <a:bodyPr/>
          <a:lstStyle/>
          <a:p>
            <a:r>
              <a:rPr lang="zh-CN"/>
              <a:t>安全功能：邮箱验证、</a:t>
            </a:r>
            <a:r>
              <a:rPr lang="en-US"/>
              <a:t>jwt</a:t>
            </a:r>
            <a:r>
              <a:rPr lang="zh-CN"/>
              <a:t>、密码找回、密码加密、密码强度要求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备注占位符 9"/>
          <p:cNvSpPr>
            <a:spLocks noGrp="1"/>
          </p:cNvSpPr>
          <p:nvPr>
            <p:ph type="body"/>
          </p:nvPr>
        </p:nvSpPr>
        <p:spPr>
          <a:xfrm>
            <a:off x="0" y="0"/>
            <a:ext cx="1778000" cy="4445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Material3</a:t>
            </a:r>
            <a:r>
              <a:rPr lang="zh-CN"/>
              <a:t>：</a:t>
            </a:r>
            <a:r>
              <a:t>谷歌开源设计系统的最新版本</a:t>
            </a:r>
            <a:r>
              <a:rPr lang="zh-CN"/>
              <a:t>，</a:t>
            </a:r>
            <a:r>
              <a:t>使用</a:t>
            </a:r>
            <a:r>
              <a:rPr lang="en-US"/>
              <a:t>Material</a:t>
            </a:r>
            <a:r>
              <a:t>3设计和构建美观、实用的产品</a:t>
            </a:r>
            <a:r>
              <a:rPr lang="zh-CN"/>
              <a:t>。</a:t>
            </a:r>
            <a:endParaRPr/>
          </a:p>
          <a:p>
            <a:r>
              <a:rPr lang="en-US"/>
              <a:t>Element</a:t>
            </a:r>
            <a:r>
              <a:rPr lang="zh-CN"/>
              <a:t>：饿了么开源的</a:t>
            </a:r>
            <a:r>
              <a:rPr sz="1600">
                <a:solidFill>
                  <a:srgbClr val="606266">
                    <a:alpha val="100000"/>
                  </a:srgbClr>
                </a:solidFill>
                <a:highlight>
                  <a:srgbClr val="FFFFFF">
                    <a:alpha val="100000"/>
                  </a:srgbClr>
                </a:highlight>
                <a:latin typeface="Inter"/>
                <a:ea typeface="Inter"/>
                <a:cs typeface="+mn-cs"/>
              </a:rPr>
              <a:t>基于 Vue 3，面向设计师和开发者的组件库</a:t>
            </a:r>
            <a:endParaRPr/>
          </a:p>
          <a:p>
            <a:endParaRPr lang="en-US" sz="1600">
              <a:solidFill>
                <a:srgbClr val="606266">
                  <a:alpha val="100000"/>
                </a:srgbClr>
              </a:solidFill>
              <a:highlight>
                <a:srgbClr val="FFFFFF">
                  <a:alpha val="100000"/>
                </a:srgbClr>
              </a:highlight>
              <a:latin typeface="Inter"/>
              <a:ea typeface="Inter"/>
              <a:cs typeface="+mn-cs"/>
            </a:endParaRPr>
          </a:p>
          <a:p>
            <a:r>
              <a:rPr lang="zh-CN" sz="1600">
                <a:solidFill>
                  <a:srgbClr val="606266">
                    <a:alpha val="100000"/>
                  </a:srgbClr>
                </a:solidFill>
                <a:highlight>
                  <a:srgbClr val="FFFFFF">
                    <a:alpha val="100000"/>
                  </a:srgbClr>
                </a:highlight>
                <a:latin typeface="Inter"/>
                <a:ea typeface="Inter"/>
                <a:cs typeface="+mn-cs"/>
              </a:rPr>
              <a:t>技术框架选择</a:t>
            </a:r>
            <a:endParaRPr/>
          </a:p>
          <a:p>
            <a:r>
              <a:rPr lang="zh-CN" sz="1600">
                <a:solidFill>
                  <a:srgbClr val="606266">
                    <a:alpha val="100000"/>
                  </a:srgbClr>
                </a:solidFill>
                <a:highlight>
                  <a:srgbClr val="FFFFFF">
                    <a:alpha val="100000"/>
                  </a:srgbClr>
                </a:highlight>
                <a:latin typeface="Inter"/>
                <a:ea typeface="Inter"/>
                <a:cs typeface="+mn-cs"/>
              </a:rPr>
              <a:t>成熟先进</a:t>
            </a:r>
            <a:endParaRPr/>
          </a:p>
          <a:p>
            <a:r>
              <a:rPr lang="zh-CN" sz="1600">
                <a:solidFill>
                  <a:srgbClr val="606266">
                    <a:alpha val="100000"/>
                  </a:srgbClr>
                </a:solidFill>
                <a:highlight>
                  <a:srgbClr val="FFFFFF">
                    <a:alpha val="100000"/>
                  </a:srgbClr>
                </a:highlight>
                <a:latin typeface="Inter"/>
                <a:ea typeface="Inter"/>
                <a:cs typeface="+mn-cs"/>
              </a:rPr>
              <a:t>合理，教师操作电脑，学生操纵手机</a:t>
            </a:r>
            <a:endParaRPr/>
          </a:p>
          <a:p>
            <a:endParaRPr lang="zh-CN"/>
          </a:p>
          <a:p>
            <a:r>
              <a:rPr lang="zh-CN"/>
              <a:t>额外特色功能是其他组同学没有的，这些可以弥补缺失的功能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22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  <p:sp>
        <p:nvSpPr>
          <p:cNvPr id="3" name="标题 1"/>
          <p:cNvSpPr>
            <a:spLocks noGrp="1"/>
          </p:cNvSpPr>
          <p:nvPr>
            <p:ph type="ctrTitle" idx="2147483647" hasCustomPrompt="1"/>
          </p:nvPr>
        </p:nvSpPr>
        <p:spPr>
          <a:xfrm>
            <a:off x="571500" y="2658731"/>
            <a:ext cx="4608954" cy="1006429"/>
          </a:xfrm>
        </p:spPr>
        <p:txBody>
          <a:bodyPr wrap="none" anchor="t">
            <a:spAutoFit/>
          </a:bodyPr>
          <a:lstStyle>
            <a:lvl1pPr algn="l">
              <a:defRPr sz="6600" b="1" i="0" spc="3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kumimoji="1" lang="zh-CN" altLang="en-US" dirty="0"/>
              <a:t>主标题样式</a:t>
            </a:r>
            <a:endParaRPr/>
          </a:p>
        </p:txBody>
      </p:sp>
      <p:sp>
        <p:nvSpPr>
          <p:cNvPr id="4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571500" y="3908901"/>
            <a:ext cx="2377574" cy="313932"/>
          </a:xfrm>
        </p:spPr>
        <p:txBody>
          <a:bodyPr vert="horz" wrap="none" lIns="91440" tIns="45720" rIns="91440" bIns="45720" rtlCol="0">
            <a:spAutoFit/>
          </a:bodyPr>
          <a:lstStyle>
            <a:lvl1pPr>
              <a:defRPr kumimoji="1" lang="zh-CN" altLang="en-US" sz="1600" spc="300" dirty="0">
                <a:solidFill>
                  <a:schemeClr val="tx1">
                    <a:alpha val="60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kumimoji="1" lang="zh-CN" altLang="en-US" dirty="0"/>
              <a:t>点击编辑副标题样式</a:t>
            </a:r>
            <a:endParaRPr/>
          </a:p>
        </p:txBody>
      </p:sp>
      <p:sp>
        <p:nvSpPr>
          <p:cNvPr id="5" name="文本占位符 17"/>
          <p:cNvSpPr>
            <a:spLocks noGrp="1"/>
          </p:cNvSpPr>
          <p:nvPr>
            <p:ph type="body" sz="quarter" idx="10" hasCustomPrompt="1"/>
          </p:nvPr>
        </p:nvSpPr>
        <p:spPr>
          <a:xfrm>
            <a:off x="571500" y="1849635"/>
            <a:ext cx="3454792" cy="757130"/>
          </a:xfrm>
        </p:spPr>
        <p:txBody>
          <a:bodyPr wrap="none" anchor="b">
            <a:spAutoFit/>
          </a:bodyPr>
          <a:lstStyle>
            <a:lvl1pPr marL="0" indent="0">
              <a:buNone/>
              <a:defRPr sz="4800" b="0" i="0" spc="300">
                <a:solidFill>
                  <a:schemeClr val="tx1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defRPr>
            </a:lvl1pPr>
          </a:lstStyle>
          <a:p>
            <a:pPr lvl="0"/>
            <a:r>
              <a:rPr kumimoji="1" lang="zh-CN" altLang="en-US" dirty="0"/>
              <a:t>主标题样式</a:t>
            </a:r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 idx="2147483647"/>
          </p:nvPr>
        </p:nvSpPr>
        <p:spPr/>
        <p:txBody>
          <a:bodyPr/>
          <a:lstStyle>
            <a:lvl1pPr>
              <a:defRPr b="0" i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kumimoji="1" lang="zh-CN" altLang="en-US" dirty="0"/>
              <a:t>单击此处编辑母版标题样式</a:t>
            </a:r>
            <a:endParaRPr/>
          </a:p>
        </p:txBody>
      </p:sp>
      <p:sp>
        <p:nvSpPr>
          <p:cNvPr id="8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="0" i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>
              <a:defRPr b="0" i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2pPr>
            <a:lvl3pPr>
              <a:defRPr b="0" i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3pPr>
            <a:lvl4pPr>
              <a:defRPr b="0" i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4pPr>
            <a:lvl5pPr>
              <a:defRPr b="0" i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5pPr>
          </a:lstStyle>
          <a:p>
            <a:pPr lvl="0"/>
            <a:r>
              <a:rPr kumimoji="1" lang="zh-CN" altLang="en-US" dirty="0"/>
              <a:t>单击此处编辑母版文本样式</a:t>
            </a:r>
            <a:endParaRPr/>
          </a:p>
          <a:p>
            <a:pPr lvl="1"/>
            <a:r>
              <a:rPr kumimoji="1" lang="zh-CN" altLang="en-US" dirty="0"/>
              <a:t>二级</a:t>
            </a:r>
            <a:endParaRPr/>
          </a:p>
          <a:p>
            <a:pPr lvl="2"/>
            <a:r>
              <a:rPr kumimoji="1" lang="zh-CN" altLang="en-US" dirty="0"/>
              <a:t>三级</a:t>
            </a:r>
            <a:endParaRPr/>
          </a:p>
          <a:p>
            <a:pPr lvl="3"/>
            <a:r>
              <a:rPr kumimoji="1" lang="zh-CN" altLang="en-US" dirty="0"/>
              <a:t>四级</a:t>
            </a:r>
            <a:endParaRPr/>
          </a:p>
          <a:p>
            <a:pPr lvl="4"/>
            <a:r>
              <a:rPr kumimoji="1" lang="zh-CN" altLang="en-US" dirty="0"/>
              <a:t>五级</a:t>
            </a:r>
            <a:endParaRPr/>
          </a:p>
        </p:txBody>
      </p:sp>
      <p:sp>
        <p:nvSpPr>
          <p:cNvPr id="9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fld id="{50281522-3AB1-3541-90AB-7A631F5C75F8}" type="datetimeFigureOut">
              <a:rPr kumimoji="1" lang="zh-CN" altLang="en-US" smtClean="0"/>
              <a:t>2025/6/7</a:t>
            </a:fld>
            <a:endParaRPr kumimoji="1" lang="zh-CN" altLang="en-US" dirty="0"/>
          </a:p>
        </p:txBody>
      </p:sp>
      <p:sp>
        <p:nvSpPr>
          <p:cNvPr id="10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endParaRPr kumimoji="1" lang="zh-CN" altLang="en-US" dirty="0"/>
          </a:p>
        </p:txBody>
      </p:sp>
      <p:sp>
        <p:nvSpPr>
          <p:cNvPr id="11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fld id="{419F402A-E1A9-C741-9EEF-1CF72A8557FF}" type="slidenum">
              <a:rPr kumimoji="1" lang="zh-CN" altLang="en-US" smtClean="0"/>
              <a:t>‹#›</a:t>
            </a:fld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  <p:sp>
        <p:nvSpPr>
          <p:cNvPr id="1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fld id="{50281522-3AB1-3541-90AB-7A631F5C75F8}" type="datetimeFigureOut">
              <a:rPr kumimoji="1" lang="zh-CN" altLang="en-US" smtClean="0"/>
              <a:t>2025/6/7</a:t>
            </a:fld>
            <a:endParaRPr kumimoji="1" lang="zh-CN" altLang="en-US" dirty="0"/>
          </a:p>
        </p:txBody>
      </p:sp>
      <p:sp>
        <p:nvSpPr>
          <p:cNvPr id="1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endParaRPr kumimoji="1" lang="zh-CN" altLang="en-US" dirty="0"/>
          </a:p>
        </p:txBody>
      </p:sp>
      <p:sp>
        <p:nvSpPr>
          <p:cNvPr id="1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fld id="{419F402A-E1A9-C741-9EEF-1CF72A8557FF}" type="slidenum">
              <a:rPr kumimoji="1" lang="zh-CN" altLang="en-US" smtClean="0"/>
              <a:t>‹#›</a:t>
            </a:fld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仅标题">
    <p:bg>
      <p:bgPr>
        <a:gradFill>
          <a:gsLst>
            <a:gs pos="85000">
              <a:schemeClr val="bg1"/>
            </a:gs>
            <a:gs pos="100000">
              <a:schemeClr val="accent1">
                <a:lumMod val="20000"/>
                <a:lumOff val="80000"/>
              </a:schemeClr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7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 flipH="1">
            <a:off x="0" y="-1"/>
            <a:ext cx="12192000" cy="6858000"/>
          </a:xfrm>
          <a:prstGeom prst="rect">
            <a:avLst/>
          </a:prstGeom>
        </p:spPr>
      </p:pic>
      <p:sp>
        <p:nvSpPr>
          <p:cNvPr id="19" name="矩形 6"/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gradFill>
            <a:gsLst>
              <a:gs pos="0">
                <a:schemeClr val="bg1"/>
              </a:gs>
              <a:gs pos="79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0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fld id="{50281522-3AB1-3541-90AB-7A631F5C75F8}" type="datetimeFigureOut">
              <a:rPr kumimoji="1" lang="zh-CN" altLang="en-US" smtClean="0"/>
              <a:t>2025/6/7</a:t>
            </a:fld>
            <a:endParaRPr kumimoji="1" lang="zh-CN" altLang="en-US" dirty="0"/>
          </a:p>
        </p:txBody>
      </p:sp>
      <p:sp>
        <p:nvSpPr>
          <p:cNvPr id="21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endParaRPr kumimoji="1" lang="zh-CN" altLang="en-US" dirty="0"/>
          </a:p>
        </p:txBody>
      </p:sp>
      <p:sp>
        <p:nvSpPr>
          <p:cNvPr id="22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fld id="{419F402A-E1A9-C741-9EEF-1CF72A8557FF}" type="slidenum">
              <a:rPr kumimoji="1" lang="zh-CN" altLang="en-US" smtClean="0"/>
              <a:t>‹#›</a:t>
            </a:fld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fld id="{50281522-3AB1-3541-90AB-7A631F5C75F8}" type="datetimeFigureOut">
              <a:rPr kumimoji="1" lang="zh-CN" altLang="en-US" smtClean="0"/>
              <a:t>2025/6/7</a:t>
            </a:fld>
            <a:endParaRPr kumimoji="1" lang="zh-CN" altLang="en-US" dirty="0"/>
          </a:p>
        </p:txBody>
      </p:sp>
      <p:sp>
        <p:nvSpPr>
          <p:cNvPr id="25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endParaRPr kumimoji="1" lang="zh-CN" altLang="en-US" dirty="0"/>
          </a:p>
        </p:txBody>
      </p:sp>
      <p:sp>
        <p:nvSpPr>
          <p:cNvPr id="26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fld id="{419F402A-E1A9-C741-9EEF-1CF72A8557FF}" type="slidenum">
              <a:rPr kumimoji="1" lang="zh-CN" altLang="en-US" smtClean="0"/>
              <a:t>‹#›</a:t>
            </a:fld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封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5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2160" userDrawn="1">
          <p15:clr>
            <a:srgbClr val="FBAE40"/>
          </p15:clr>
        </p15:guide>
        <p15:guide id="4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标题 1"/>
          <p:cNvSpPr>
            <a:spLocks noGrp="1"/>
          </p:cNvSpPr>
          <p:nvPr>
            <p:ph type="title" idx="2147483647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/>
          </a:p>
        </p:txBody>
      </p:sp>
      <p:sp>
        <p:nvSpPr>
          <p:cNvPr id="31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D8950-B778-354B-9DD9-533C0A0C7F06}" type="datetimeFigureOut">
              <a:rPr kumimoji="1" lang="zh-CN" altLang="en-US" smtClean="0"/>
              <a:t>2025/6/7</a:t>
            </a:fld>
            <a:endParaRPr kumimoji="1" lang="zh-CN" altLang="en-US"/>
          </a:p>
        </p:txBody>
      </p:sp>
      <p:sp>
        <p:nvSpPr>
          <p:cNvPr id="32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3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F5F5A-ED15-1745-BDEC-B6FFB76270A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 idx="2147483647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dirty="0"/>
              <a:t>单击此处编辑母版标题样式</a:t>
            </a:r>
            <a:endParaRPr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dirty="0"/>
              <a:t>单击此处编辑母版文本样式</a:t>
            </a:r>
            <a:endParaRPr/>
          </a:p>
          <a:p>
            <a:pPr lvl="1"/>
            <a:r>
              <a:rPr kumimoji="1" lang="zh-CN" altLang="en-US" dirty="0"/>
              <a:t>二级</a:t>
            </a:r>
            <a:endParaRPr/>
          </a:p>
          <a:p>
            <a:pPr lvl="2"/>
            <a:r>
              <a:rPr kumimoji="1" lang="zh-CN" altLang="en-US" dirty="0"/>
              <a:t>三级</a:t>
            </a:r>
            <a:endParaRPr/>
          </a:p>
          <a:p>
            <a:pPr lvl="3"/>
            <a:r>
              <a:rPr kumimoji="1" lang="zh-CN" altLang="en-US" dirty="0"/>
              <a:t>四级</a:t>
            </a:r>
            <a:endParaRPr/>
          </a:p>
          <a:p>
            <a:pPr lvl="4"/>
            <a:r>
              <a:rPr kumimoji="1" lang="zh-CN" altLang="en-US" dirty="0"/>
              <a:t>五级</a:t>
            </a:r>
            <a:endParaRPr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fld id="{50281522-3AB1-3541-90AB-7A631F5C75F8}" type="datetimeFigureOut">
              <a:rPr kumimoji="1" lang="zh-CN" altLang="en-US" smtClean="0"/>
              <a:t>2025/6/7</a:t>
            </a:fld>
            <a:endParaRPr kumimoji="1"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endParaRPr kumimoji="1"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fld id="{419F402A-E1A9-C741-9EEF-1CF72A8557FF}" type="slidenum">
              <a:rPr kumimoji="1" lang="zh-CN" altLang="en-US" smtClean="0"/>
              <a:t>‹#›</a:t>
            </a:fld>
            <a:endParaRPr kumimoji="1"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1"/>
        </a:spcBef>
        <a:buNone/>
        <a:defRPr sz="4400" b="0" i="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8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6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9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3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6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3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8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7.png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4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 descr="{&quot;isTemplate&quot;:true,&quot;type&quot;:&quot;cover&quot;,&quot;originSlideId&quot;:&quot;8f3c0ad5&quot;,&quot;continueWritingContext&quot;:{&quot;outline&quot;:&quot;# 项目介绍和分析\n## 1. 项目介绍和分析\n### 1.1 同伴教学法\n### 1.2 项目背景和目标\n### 1.3 技术框架和系统架构\n### 1.4 功能框架图\n### 1.5 汇报逻辑\n## 2. 测试部分\n### 2.1 测试策略\n### 2.2 测试用例\n## 3. 华为云管理和部分\n### 3.1 华为云需求管理\n### 3.2 软件建模\n## 4. 汇报总结\n### 4.1 项目演示\n### 4.2 项目功能达成度\n### 4.3 项目特色与亮点\n### 4.4 人员工作情况\n### 4.5 遇到问题和解决\n&quot;,&quot;templateId&quot;:&quot;rmag5z4xstrt3qh7pqi4i7zhzr&quot;,&quot;conversationId&quot;:&quot;e476bfe8-1136-48fb-b0e9-91f4d8482024&quot;,&quot;messageId&quot;:&quot;2f5211bdf66c4d8c9283396c7a44d29e&quot;,&quot;enableImageGeneration&quot;:false}}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descr="{&quot;isTemplate&quot;:true,&quot;type&quot;:&quot;title&quot;,&quot;canOmit&quot;:false,&quot;range&quot;:0}"/>
          <p:cNvSpPr>
            <a:spLocks noGrp="1"/>
          </p:cNvSpPr>
          <p:nvPr>
            <p:ph type="ctrTitle" idx="2147483647"/>
          </p:nvPr>
        </p:nvSpPr>
        <p:spPr>
          <a:xfrm>
            <a:off x="571500" y="2557131"/>
            <a:ext cx="11055350" cy="1098550"/>
          </a:xfrm>
        </p:spPr>
        <p:txBody>
          <a:bodyPr vert="horz" wrap="square" lIns="91440" tIns="45720" rIns="91440" bIns="45720" anchor="b">
            <a:sp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zh-CN" sz="6600"/>
              <a:t>卓越工程综合训练</a:t>
            </a:r>
            <a:endParaRPr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660400" y="5577812"/>
            <a:ext cx="2165350" cy="311150"/>
          </a:xfrm>
        </p:spPr>
        <p:txBody>
          <a:bodyPr wrap="none">
            <a:spAutoFit/>
          </a:bodyPr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/>
              <a:t>2024</a:t>
            </a:r>
            <a:r>
              <a:rPr lang="zh-CN"/>
              <a:t>年</a:t>
            </a:r>
            <a:r>
              <a:rPr lang="en-US"/>
              <a:t>11</a:t>
            </a:r>
            <a:r>
              <a:rPr lang="zh-CN"/>
              <a:t>月</a:t>
            </a:r>
            <a:r>
              <a:rPr lang="en-US"/>
              <a:t>29</a:t>
            </a:r>
            <a:r>
              <a:rPr lang="zh-CN"/>
              <a:t>日</a:t>
            </a:r>
            <a:endParaRPr lang="zh-CN" sz="1600">
              <a:solidFill>
                <a:schemeClr val="tx1">
                  <a:alpha val="40000"/>
                </a:schemeClr>
              </a:solidFill>
            </a:endParaRPr>
          </a:p>
        </p:txBody>
      </p:sp>
      <p:cxnSp>
        <p:nvCxnSpPr>
          <p:cNvPr id="4" name="直线连接符 7"/>
          <p:cNvCxnSpPr/>
          <p:nvPr/>
        </p:nvCxnSpPr>
        <p:spPr>
          <a:xfrm>
            <a:off x="660400" y="635000"/>
            <a:ext cx="540000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660400" y="3966119"/>
            <a:ext cx="3805855" cy="641350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lvl="0" indent="0">
              <a:buFont typeface="Arial" panose="020B0604020202020204" pitchFamily="34" charset="0"/>
              <a:buNone/>
            </a:pPr>
            <a:r>
              <a:rPr lang="zh-CN" sz="3600" b="1" dirty="0">
                <a:solidFill>
                  <a:schemeClr val="accent4">
                    <a:alpha val="100000"/>
                  </a:schemeClr>
                </a:solidFill>
              </a:rPr>
              <a:t>第</a:t>
            </a:r>
            <a:r>
              <a:rPr lang="en-US" altLang="zh-CN" sz="3600" b="1" dirty="0">
                <a:solidFill>
                  <a:schemeClr val="accent4">
                    <a:alpha val="100000"/>
                  </a:schemeClr>
                </a:solidFill>
              </a:rPr>
              <a:t>X</a:t>
            </a:r>
            <a:r>
              <a:rPr lang="zh-CN" sz="3600" b="1" dirty="0">
                <a:solidFill>
                  <a:schemeClr val="accent4">
                    <a:alpha val="100000"/>
                  </a:schemeClr>
                </a:solidFill>
              </a:rPr>
              <a:t>组结项汇报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/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 descr="{&quot;isTemplate&quot;:true,&quot;type&quot;:3,&quot;originSlideId&quot;:&quot;9c7ddbd7&quot;}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 descr="{&quot;isTemplate&quot;:true,&quot;type&quot;:&quot;title&quot;,&quot;canOmit&quot;:false,&quot;range&quot;:0}"/>
          <p:cNvSpPr txBox="1"/>
          <p:nvPr/>
        </p:nvSpPr>
        <p:spPr>
          <a:xfrm>
            <a:off x="660396" y="418039"/>
            <a:ext cx="10668000" cy="520700"/>
          </a:xfrm>
          <a:prstGeom prst="rect">
            <a:avLst/>
          </a:prstGeom>
          <a:noFill/>
        </p:spPr>
        <p:txBody>
          <a:bodyPr wrap="square" lIns="90000" tIns="46800" rIns="90000" bIns="46800" rtlCol="0" anchor="b" anchorCtr="0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zh-CN" sz="2800" b="1">
                <a:latin typeface="默认字体"/>
                <a:ea typeface="默认字体"/>
                <a:cs typeface="+mn-cs"/>
              </a:rPr>
              <a:t>概要设计</a:t>
            </a:r>
            <a:endParaRPr/>
          </a:p>
        </p:txBody>
      </p:sp>
      <p:grpSp>
        <p:nvGrpSpPr>
          <p:cNvPr id="8" name="组合 7"/>
          <p:cNvGrpSpPr/>
          <p:nvPr/>
        </p:nvGrpSpPr>
        <p:grpSpPr>
          <a:xfrm>
            <a:off x="2283834" y="3032767"/>
            <a:ext cx="3600005" cy="792466"/>
            <a:chOff x="2283834" y="3032767"/>
            <a:chExt cx="3600005" cy="792466"/>
          </a:xfrm>
        </p:grpSpPr>
        <p:grpSp>
          <p:nvGrpSpPr>
            <p:cNvPr id="9" name="组合 8"/>
            <p:cNvGrpSpPr/>
            <p:nvPr/>
          </p:nvGrpSpPr>
          <p:grpSpPr>
            <a:xfrm rot="16200000">
              <a:off x="3949593" y="3032767"/>
              <a:ext cx="283779" cy="283779"/>
              <a:chOff x="1900798" y="3462840"/>
              <a:chExt cx="283779" cy="283779"/>
            </a:xfrm>
            <a:solidFill>
              <a:schemeClr val="accent1">
                <a:alpha val="100000"/>
              </a:schemeClr>
            </a:solidFill>
          </p:grpSpPr>
          <p:sp>
            <p:nvSpPr>
              <p:cNvPr id="10" name="椭圆 12"/>
              <p:cNvSpPr/>
              <p:nvPr/>
            </p:nvSpPr>
            <p:spPr bwMode="auto">
              <a:xfrm>
                <a:off x="1900798" y="3462840"/>
                <a:ext cx="283779" cy="283779"/>
              </a:xfrm>
              <a:prstGeom prst="ellipse">
                <a:avLst/>
              </a:prstGeom>
              <a:grpFill/>
              <a:ln w="254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="horz" wrap="none" lIns="0" tIns="0" rIns="0" bIns="0" numCol="1" spcCol="0" rtlCol="0" fromWordArt="0" anchor="ctr" anchorCtr="0" forceAA="0" compatLnSpc="0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endParaRPr lang="zh-CN" sz="1200">
                  <a:solidFill>
                    <a:schemeClr val="bg1">
                      <a:alpha val="100000"/>
                    </a:schemeClr>
                  </a:solidFill>
                  <a:latin typeface="默认字体"/>
                  <a:ea typeface="默认字体"/>
                  <a:cs typeface="思源黑体 CN Medium"/>
                  <a:sym typeface="思源黑体 CN Normal"/>
                </a:endParaRPr>
              </a:p>
            </p:txBody>
          </p:sp>
          <p:cxnSp>
            <p:nvCxnSpPr>
              <p:cNvPr id="11" name="直接连接符 13"/>
              <p:cNvCxnSpPr/>
              <p:nvPr/>
            </p:nvCxnSpPr>
            <p:spPr>
              <a:xfrm>
                <a:off x="1964107" y="3565439"/>
                <a:ext cx="78581" cy="78581"/>
              </a:xfrm>
              <a:prstGeom prst="line">
                <a:avLst/>
              </a:prstGeom>
              <a:solidFill>
                <a:srgbClr val="FE6764"/>
              </a:solidFill>
              <a:ln w="25400" cap="rnd" cmpd="sng" algn="ctr">
                <a:solidFill>
                  <a:sysClr val="window" lastClr="FFFFFF"/>
                </a:solidFill>
                <a:prstDash val="solid"/>
                <a:round/>
              </a:ln>
              <a:effectLst/>
            </p:spPr>
          </p:cxnSp>
          <p:cxnSp>
            <p:nvCxnSpPr>
              <p:cNvPr id="12" name="直接连接符 14"/>
              <p:cNvCxnSpPr/>
              <p:nvPr/>
            </p:nvCxnSpPr>
            <p:spPr>
              <a:xfrm flipH="1">
                <a:off x="2042687" y="3565439"/>
                <a:ext cx="78581" cy="78581"/>
              </a:xfrm>
              <a:prstGeom prst="line">
                <a:avLst/>
              </a:prstGeom>
              <a:solidFill>
                <a:srgbClr val="FE6764"/>
              </a:solidFill>
              <a:ln w="25400" cap="rnd" cmpd="sng" algn="ctr">
                <a:solidFill>
                  <a:sysClr val="window" lastClr="FFFFFF"/>
                </a:solidFill>
                <a:prstDash val="solid"/>
                <a:round/>
              </a:ln>
              <a:effectLst/>
            </p:spPr>
          </p:cxnSp>
        </p:grpSp>
        <p:grpSp>
          <p:nvGrpSpPr>
            <p:cNvPr id="13" name="组合 12"/>
            <p:cNvGrpSpPr/>
            <p:nvPr/>
          </p:nvGrpSpPr>
          <p:grpSpPr>
            <a:xfrm>
              <a:off x="2283834" y="3453081"/>
              <a:ext cx="3600005" cy="372152"/>
              <a:chOff x="588998" y="3681275"/>
              <a:chExt cx="2879979" cy="372152"/>
            </a:xfrm>
          </p:grpSpPr>
          <p:sp>
            <p:nvSpPr>
              <p:cNvPr id="14" name="文本框 29" descr="{&quot;isTemplate&quot;:true,&quot;type&quot;:&quot;title&quot;,&quot;canOmit&quot;:false,&quot;range&quot;:0}"/>
              <p:cNvSpPr txBox="1"/>
              <p:nvPr/>
            </p:nvSpPr>
            <p:spPr>
              <a:xfrm>
                <a:off x="588998" y="3681275"/>
                <a:ext cx="2879979" cy="304800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>
                <a:noAutofit/>
              </a:bodyPr>
              <a:lstStyle>
                <a:defPPr>
                  <a:defRPr lang="zh-CN"/>
                </a:defPPr>
              </a:lstStyle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r>
                  <a:rPr lang="zh-CN" sz="2000" b="1">
                    <a:solidFill>
                      <a:schemeClr val="accent1">
                        <a:alpha val="100000"/>
                      </a:schemeClr>
                    </a:solidFill>
                    <a:effectLst/>
                    <a:latin typeface="默认字体"/>
                    <a:ea typeface="默认字体"/>
                    <a:cs typeface="思源黑体 CN Medium"/>
                    <a:sym typeface="思源黑体 CN Normal"/>
                  </a:rPr>
                  <a:t>学生端整体流程图</a:t>
                </a:r>
                <a:endParaRPr/>
              </a:p>
            </p:txBody>
          </p:sp>
          <p:cxnSp>
            <p:nvCxnSpPr>
              <p:cNvPr id="15" name="直接连接符 49"/>
              <p:cNvCxnSpPr/>
              <p:nvPr/>
            </p:nvCxnSpPr>
            <p:spPr>
              <a:xfrm>
                <a:off x="1852934" y="4053427"/>
                <a:ext cx="338937" cy="0"/>
              </a:xfrm>
              <a:prstGeom prst="line">
                <a:avLst/>
              </a:prstGeom>
              <a:noFill/>
              <a:ln w="9525" cap="rnd" cmpd="sng" algn="ctr">
                <a:solidFill>
                  <a:srgbClr val="041BB8"/>
                </a:solidFill>
                <a:prstDash val="solid"/>
                <a:miter lim="800000"/>
              </a:ln>
              <a:effectLst/>
            </p:spPr>
          </p:cxnSp>
        </p:grpSp>
      </p:grpSp>
      <p:pic>
        <p:nvPicPr>
          <p:cNvPr id="16" name="图片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3839" y="271461"/>
            <a:ext cx="5805778" cy="631507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7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/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 descr="{&quot;isTemplate&quot;:true,&quot;type&quot;:3,&quot;originSlideId&quot;:&quot;9c7ddbd7&quot;}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 descr="{&quot;isTemplate&quot;:true,&quot;type&quot;:&quot;title&quot;,&quot;canOmit&quot;:false,&quot;range&quot;:0}"/>
          <p:cNvSpPr txBox="1"/>
          <p:nvPr/>
        </p:nvSpPr>
        <p:spPr>
          <a:xfrm>
            <a:off x="660396" y="418039"/>
            <a:ext cx="10668000" cy="520700"/>
          </a:xfrm>
          <a:prstGeom prst="rect">
            <a:avLst/>
          </a:prstGeom>
          <a:noFill/>
        </p:spPr>
        <p:txBody>
          <a:bodyPr wrap="square" lIns="90000" tIns="46800" rIns="90000" bIns="46800" rtlCol="0" anchor="b" anchorCtr="0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zh-CN" sz="2800" b="1">
                <a:latin typeface="默认字体"/>
                <a:ea typeface="默认字体"/>
                <a:cs typeface="+mn-cs"/>
              </a:rPr>
              <a:t>概要设计</a:t>
            </a:r>
            <a:endParaRPr/>
          </a:p>
        </p:txBody>
      </p:sp>
      <p:grpSp>
        <p:nvGrpSpPr>
          <p:cNvPr id="19" name="组合 18"/>
          <p:cNvGrpSpPr/>
          <p:nvPr/>
        </p:nvGrpSpPr>
        <p:grpSpPr>
          <a:xfrm>
            <a:off x="-478465" y="3032767"/>
            <a:ext cx="3600005" cy="792466"/>
            <a:chOff x="-478465" y="3032767"/>
            <a:chExt cx="3600005" cy="792466"/>
          </a:xfrm>
        </p:grpSpPr>
        <p:grpSp>
          <p:nvGrpSpPr>
            <p:cNvPr id="20" name="组合 19"/>
            <p:cNvGrpSpPr/>
            <p:nvPr/>
          </p:nvGrpSpPr>
          <p:grpSpPr>
            <a:xfrm rot="16200000">
              <a:off x="1187294" y="3032767"/>
              <a:ext cx="283779" cy="283779"/>
              <a:chOff x="1900798" y="3462840"/>
              <a:chExt cx="283779" cy="283779"/>
            </a:xfrm>
            <a:solidFill>
              <a:schemeClr val="accent1">
                <a:alpha val="100000"/>
              </a:schemeClr>
            </a:solidFill>
          </p:grpSpPr>
          <p:sp>
            <p:nvSpPr>
              <p:cNvPr id="21" name="椭圆 12"/>
              <p:cNvSpPr/>
              <p:nvPr/>
            </p:nvSpPr>
            <p:spPr bwMode="auto">
              <a:xfrm>
                <a:off x="1900798" y="3462840"/>
                <a:ext cx="283779" cy="283779"/>
              </a:xfrm>
              <a:prstGeom prst="ellipse">
                <a:avLst/>
              </a:prstGeom>
              <a:grpFill/>
              <a:ln w="254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="horz" wrap="none" lIns="0" tIns="0" rIns="0" bIns="0" numCol="1" spcCol="0" rtlCol="0" fromWordArt="0" anchor="ctr" anchorCtr="0" forceAA="0" compatLnSpc="0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endParaRPr lang="zh-CN" sz="1200">
                  <a:solidFill>
                    <a:schemeClr val="bg1">
                      <a:alpha val="100000"/>
                    </a:schemeClr>
                  </a:solidFill>
                  <a:latin typeface="默认字体"/>
                  <a:ea typeface="默认字体"/>
                  <a:cs typeface="思源黑体 CN Medium"/>
                  <a:sym typeface="思源黑体 CN Normal"/>
                </a:endParaRPr>
              </a:p>
            </p:txBody>
          </p:sp>
          <p:cxnSp>
            <p:nvCxnSpPr>
              <p:cNvPr id="22" name="直接连接符 13"/>
              <p:cNvCxnSpPr/>
              <p:nvPr/>
            </p:nvCxnSpPr>
            <p:spPr>
              <a:xfrm>
                <a:off x="1964107" y="3565439"/>
                <a:ext cx="78581" cy="78581"/>
              </a:xfrm>
              <a:prstGeom prst="line">
                <a:avLst/>
              </a:prstGeom>
              <a:solidFill>
                <a:srgbClr val="FE6764"/>
              </a:solidFill>
              <a:ln w="25400" cap="rnd" cmpd="sng" algn="ctr">
                <a:solidFill>
                  <a:sysClr val="window" lastClr="FFFFFF"/>
                </a:solidFill>
                <a:prstDash val="solid"/>
                <a:round/>
              </a:ln>
              <a:effectLst/>
            </p:spPr>
          </p:cxnSp>
          <p:cxnSp>
            <p:nvCxnSpPr>
              <p:cNvPr id="23" name="直接连接符 14"/>
              <p:cNvCxnSpPr/>
              <p:nvPr/>
            </p:nvCxnSpPr>
            <p:spPr>
              <a:xfrm flipH="1">
                <a:off x="2042687" y="3565439"/>
                <a:ext cx="78581" cy="78581"/>
              </a:xfrm>
              <a:prstGeom prst="line">
                <a:avLst/>
              </a:prstGeom>
              <a:solidFill>
                <a:srgbClr val="FE6764"/>
              </a:solidFill>
              <a:ln w="25400" cap="rnd" cmpd="sng" algn="ctr">
                <a:solidFill>
                  <a:sysClr val="window" lastClr="FFFFFF"/>
                </a:solidFill>
                <a:prstDash val="solid"/>
                <a:round/>
              </a:ln>
              <a:effectLst/>
            </p:spPr>
          </p:cxnSp>
        </p:grpSp>
        <p:grpSp>
          <p:nvGrpSpPr>
            <p:cNvPr id="24" name="组合 23"/>
            <p:cNvGrpSpPr/>
            <p:nvPr/>
          </p:nvGrpSpPr>
          <p:grpSpPr>
            <a:xfrm>
              <a:off x="-478465" y="3453081"/>
              <a:ext cx="3600005" cy="372152"/>
              <a:chOff x="588998" y="3681275"/>
              <a:chExt cx="2879979" cy="372152"/>
            </a:xfrm>
          </p:grpSpPr>
          <p:sp>
            <p:nvSpPr>
              <p:cNvPr id="25" name="文本框 29" descr="{&quot;isTemplate&quot;:true,&quot;type&quot;:&quot;title&quot;,&quot;canOmit&quot;:false,&quot;range&quot;:0}"/>
              <p:cNvSpPr txBox="1"/>
              <p:nvPr/>
            </p:nvSpPr>
            <p:spPr>
              <a:xfrm>
                <a:off x="588998" y="3681275"/>
                <a:ext cx="2879979" cy="304800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>
                <a:noAutofit/>
              </a:bodyPr>
              <a:lstStyle>
                <a:defPPr>
                  <a:defRPr lang="zh-CN"/>
                </a:defPPr>
              </a:lstStyle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r>
                  <a:rPr lang="zh-CN" sz="2000" b="1">
                    <a:solidFill>
                      <a:schemeClr val="accent1">
                        <a:alpha val="100000"/>
                      </a:schemeClr>
                    </a:solidFill>
                    <a:effectLst/>
                    <a:latin typeface="默认字体"/>
                    <a:ea typeface="默认字体"/>
                    <a:cs typeface="思源黑体 CN Medium"/>
                    <a:sym typeface="思源黑体 CN Normal"/>
                  </a:rPr>
                  <a:t>学生端界面设计</a:t>
                </a:r>
                <a:endParaRPr/>
              </a:p>
            </p:txBody>
          </p:sp>
          <p:cxnSp>
            <p:nvCxnSpPr>
              <p:cNvPr id="26" name="直接连接符 49"/>
              <p:cNvCxnSpPr/>
              <p:nvPr/>
            </p:nvCxnSpPr>
            <p:spPr>
              <a:xfrm>
                <a:off x="1852934" y="4053427"/>
                <a:ext cx="338937" cy="0"/>
              </a:xfrm>
              <a:prstGeom prst="line">
                <a:avLst/>
              </a:prstGeom>
              <a:noFill/>
              <a:ln w="9525" cap="rnd" cmpd="sng" algn="ctr">
                <a:solidFill>
                  <a:srgbClr val="041BB8"/>
                </a:solidFill>
                <a:prstDash val="solid"/>
                <a:miter lim="800000"/>
              </a:ln>
              <a:effectLst/>
            </p:spPr>
          </p:cxnSp>
        </p:grp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66706BC8-8609-F18B-C928-0605574EC2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4139" y="377825"/>
            <a:ext cx="8510634" cy="610234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/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 descr="{&quot;isTemplate&quot;:true,&quot;type&quot;:3,&quot;originSlideId&quot;:&quot;9c7ddbd7&quot;}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文本框 28" descr="{&quot;isTemplate&quot;:true,&quot;type&quot;:&quot;title&quot;,&quot;canOmit&quot;:false,&quot;range&quot;:0}"/>
          <p:cNvSpPr txBox="1"/>
          <p:nvPr/>
        </p:nvSpPr>
        <p:spPr>
          <a:xfrm>
            <a:off x="660396" y="418039"/>
            <a:ext cx="10668000" cy="520700"/>
          </a:xfrm>
          <a:prstGeom prst="rect">
            <a:avLst/>
          </a:prstGeom>
          <a:noFill/>
        </p:spPr>
        <p:txBody>
          <a:bodyPr wrap="square" lIns="90000" tIns="46800" rIns="90000" bIns="46800" rtlCol="0" anchor="b" anchorCtr="0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zh-CN" sz="2800" b="1">
                <a:latin typeface="默认字体"/>
                <a:ea typeface="默认字体"/>
                <a:cs typeface="+mn-cs"/>
              </a:rPr>
              <a:t>概要设计</a:t>
            </a:r>
            <a:endParaRPr/>
          </a:p>
        </p:txBody>
      </p:sp>
      <p:grpSp>
        <p:nvGrpSpPr>
          <p:cNvPr id="30" name="组合 29"/>
          <p:cNvGrpSpPr/>
          <p:nvPr/>
        </p:nvGrpSpPr>
        <p:grpSpPr>
          <a:xfrm>
            <a:off x="-478465" y="3032767"/>
            <a:ext cx="3600005" cy="792466"/>
            <a:chOff x="-478465" y="3032767"/>
            <a:chExt cx="3600005" cy="792466"/>
          </a:xfrm>
        </p:grpSpPr>
        <p:grpSp>
          <p:nvGrpSpPr>
            <p:cNvPr id="31" name="组合 30"/>
            <p:cNvGrpSpPr/>
            <p:nvPr/>
          </p:nvGrpSpPr>
          <p:grpSpPr>
            <a:xfrm rot="16200000">
              <a:off x="1187294" y="3032767"/>
              <a:ext cx="283779" cy="283779"/>
              <a:chOff x="1900798" y="3462840"/>
              <a:chExt cx="283779" cy="283779"/>
            </a:xfrm>
            <a:solidFill>
              <a:schemeClr val="accent1">
                <a:alpha val="100000"/>
              </a:schemeClr>
            </a:solidFill>
          </p:grpSpPr>
          <p:sp>
            <p:nvSpPr>
              <p:cNvPr id="32" name="椭圆 12"/>
              <p:cNvSpPr/>
              <p:nvPr/>
            </p:nvSpPr>
            <p:spPr bwMode="auto">
              <a:xfrm>
                <a:off x="1900798" y="3462840"/>
                <a:ext cx="283779" cy="283779"/>
              </a:xfrm>
              <a:prstGeom prst="ellipse">
                <a:avLst/>
              </a:prstGeom>
              <a:grpFill/>
              <a:ln w="254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="horz" wrap="none" lIns="0" tIns="0" rIns="0" bIns="0" numCol="1" spcCol="0" rtlCol="0" fromWordArt="0" anchor="ctr" anchorCtr="0" forceAA="0" compatLnSpc="0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endParaRPr lang="zh-CN" sz="1200">
                  <a:solidFill>
                    <a:schemeClr val="bg1">
                      <a:alpha val="100000"/>
                    </a:schemeClr>
                  </a:solidFill>
                  <a:latin typeface="默认字体"/>
                  <a:ea typeface="默认字体"/>
                  <a:cs typeface="思源黑体 CN Medium"/>
                  <a:sym typeface="思源黑体 CN Normal"/>
                </a:endParaRPr>
              </a:p>
            </p:txBody>
          </p:sp>
          <p:cxnSp>
            <p:nvCxnSpPr>
              <p:cNvPr id="33" name="直接连接符 13"/>
              <p:cNvCxnSpPr/>
              <p:nvPr/>
            </p:nvCxnSpPr>
            <p:spPr>
              <a:xfrm>
                <a:off x="1964107" y="3565439"/>
                <a:ext cx="78581" cy="78581"/>
              </a:xfrm>
              <a:prstGeom prst="line">
                <a:avLst/>
              </a:prstGeom>
              <a:solidFill>
                <a:srgbClr val="FE6764"/>
              </a:solidFill>
              <a:ln w="25400" cap="rnd" cmpd="sng" algn="ctr">
                <a:solidFill>
                  <a:sysClr val="window" lastClr="FFFFFF"/>
                </a:solidFill>
                <a:prstDash val="solid"/>
                <a:round/>
              </a:ln>
              <a:effectLst/>
            </p:spPr>
          </p:cxnSp>
          <p:cxnSp>
            <p:nvCxnSpPr>
              <p:cNvPr id="34" name="直接连接符 14"/>
              <p:cNvCxnSpPr/>
              <p:nvPr/>
            </p:nvCxnSpPr>
            <p:spPr>
              <a:xfrm flipH="1">
                <a:off x="2042687" y="3565439"/>
                <a:ext cx="78581" cy="78581"/>
              </a:xfrm>
              <a:prstGeom prst="line">
                <a:avLst/>
              </a:prstGeom>
              <a:solidFill>
                <a:srgbClr val="FE6764"/>
              </a:solidFill>
              <a:ln w="25400" cap="rnd" cmpd="sng" algn="ctr">
                <a:solidFill>
                  <a:sysClr val="window" lastClr="FFFFFF"/>
                </a:solidFill>
                <a:prstDash val="solid"/>
                <a:round/>
              </a:ln>
              <a:effectLst/>
            </p:spPr>
          </p:cxnSp>
        </p:grpSp>
        <p:grpSp>
          <p:nvGrpSpPr>
            <p:cNvPr id="35" name="组合 34"/>
            <p:cNvGrpSpPr/>
            <p:nvPr/>
          </p:nvGrpSpPr>
          <p:grpSpPr>
            <a:xfrm>
              <a:off x="-478465" y="3453081"/>
              <a:ext cx="3600005" cy="372152"/>
              <a:chOff x="588998" y="3681275"/>
              <a:chExt cx="2879979" cy="372152"/>
            </a:xfrm>
          </p:grpSpPr>
          <p:sp>
            <p:nvSpPr>
              <p:cNvPr id="36" name="文本框 29" descr="{&quot;isTemplate&quot;:true,&quot;type&quot;:&quot;title&quot;,&quot;canOmit&quot;:false,&quot;range&quot;:0}"/>
              <p:cNvSpPr txBox="1"/>
              <p:nvPr/>
            </p:nvSpPr>
            <p:spPr>
              <a:xfrm>
                <a:off x="588998" y="3681275"/>
                <a:ext cx="2879979" cy="304800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>
                <a:noAutofit/>
              </a:bodyPr>
              <a:lstStyle>
                <a:defPPr>
                  <a:defRPr lang="zh-CN"/>
                </a:defPPr>
              </a:lstStyle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r>
                  <a:rPr lang="zh-CN" sz="2000" b="1">
                    <a:solidFill>
                      <a:schemeClr val="accent1">
                        <a:alpha val="100000"/>
                      </a:schemeClr>
                    </a:solidFill>
                    <a:effectLst/>
                    <a:latin typeface="默认字体"/>
                    <a:ea typeface="默认字体"/>
                    <a:cs typeface="思源黑体 CN Medium"/>
                    <a:sym typeface="思源黑体 CN Normal"/>
                  </a:rPr>
                  <a:t>学生端数据设计</a:t>
                </a:r>
                <a:endParaRPr/>
              </a:p>
            </p:txBody>
          </p:sp>
          <p:cxnSp>
            <p:nvCxnSpPr>
              <p:cNvPr id="37" name="直接连接符 49"/>
              <p:cNvCxnSpPr/>
              <p:nvPr/>
            </p:nvCxnSpPr>
            <p:spPr>
              <a:xfrm>
                <a:off x="1852934" y="4053427"/>
                <a:ext cx="338937" cy="0"/>
              </a:xfrm>
              <a:prstGeom prst="line">
                <a:avLst/>
              </a:prstGeom>
              <a:noFill/>
              <a:ln w="9525" cap="rnd" cmpd="sng" algn="ctr">
                <a:solidFill>
                  <a:srgbClr val="041BB8"/>
                </a:solidFill>
                <a:prstDash val="solid"/>
                <a:miter lim="800000"/>
              </a:ln>
              <a:effectLst/>
            </p:spPr>
          </p:cxnSp>
        </p:grpSp>
      </p:grpSp>
      <p:pic>
        <p:nvPicPr>
          <p:cNvPr id="38" name="图片 3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6032" y="505968"/>
            <a:ext cx="3310128" cy="5846064"/>
          </a:xfrm>
          <a:prstGeom prst="rect">
            <a:avLst/>
          </a:prstGeom>
        </p:spPr>
      </p:pic>
      <p:pic>
        <p:nvPicPr>
          <p:cNvPr id="39" name="图片 3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8442" y="505968"/>
            <a:ext cx="3078479" cy="575462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/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 descr="{&quot;isTemplate&quot;:true,&quot;type&quot;:3,&quot;originSlideId&quot;:&quot;9c7ddbd7&quot;}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文本框 40" descr="{&quot;isTemplate&quot;:true,&quot;type&quot;:&quot;title&quot;,&quot;canOmit&quot;:false,&quot;range&quot;:0}"/>
          <p:cNvSpPr txBox="1"/>
          <p:nvPr/>
        </p:nvSpPr>
        <p:spPr>
          <a:xfrm>
            <a:off x="660396" y="418039"/>
            <a:ext cx="10668000" cy="520700"/>
          </a:xfrm>
          <a:prstGeom prst="rect">
            <a:avLst/>
          </a:prstGeom>
          <a:noFill/>
        </p:spPr>
        <p:txBody>
          <a:bodyPr wrap="square" lIns="90000" tIns="46800" rIns="90000" bIns="46800" rtlCol="0" anchor="b" anchorCtr="0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zh-CN" sz="2800" b="1">
                <a:latin typeface="默认字体"/>
                <a:ea typeface="默认字体"/>
                <a:cs typeface="+mn-cs"/>
              </a:rPr>
              <a:t>概要设计</a:t>
            </a:r>
            <a:endParaRPr/>
          </a:p>
        </p:txBody>
      </p:sp>
      <p:grpSp>
        <p:nvGrpSpPr>
          <p:cNvPr id="42" name="组合 41"/>
          <p:cNvGrpSpPr/>
          <p:nvPr/>
        </p:nvGrpSpPr>
        <p:grpSpPr>
          <a:xfrm>
            <a:off x="-478465" y="3032767"/>
            <a:ext cx="3600005" cy="792466"/>
            <a:chOff x="-478465" y="3032767"/>
            <a:chExt cx="3600005" cy="792466"/>
          </a:xfrm>
        </p:grpSpPr>
        <p:grpSp>
          <p:nvGrpSpPr>
            <p:cNvPr id="43" name="组合 42"/>
            <p:cNvGrpSpPr/>
            <p:nvPr/>
          </p:nvGrpSpPr>
          <p:grpSpPr>
            <a:xfrm rot="16200000">
              <a:off x="1187294" y="3032767"/>
              <a:ext cx="283779" cy="283779"/>
              <a:chOff x="1900798" y="3462840"/>
              <a:chExt cx="283779" cy="283779"/>
            </a:xfrm>
            <a:solidFill>
              <a:schemeClr val="accent1">
                <a:alpha val="100000"/>
              </a:schemeClr>
            </a:solidFill>
          </p:grpSpPr>
          <p:sp>
            <p:nvSpPr>
              <p:cNvPr id="44" name="椭圆 12"/>
              <p:cNvSpPr/>
              <p:nvPr/>
            </p:nvSpPr>
            <p:spPr bwMode="auto">
              <a:xfrm>
                <a:off x="1900798" y="3462840"/>
                <a:ext cx="283779" cy="283779"/>
              </a:xfrm>
              <a:prstGeom prst="ellipse">
                <a:avLst/>
              </a:prstGeom>
              <a:grpFill/>
              <a:ln w="254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="horz" wrap="none" lIns="0" tIns="0" rIns="0" bIns="0" numCol="1" spcCol="0" rtlCol="0" fromWordArt="0" anchor="ctr" anchorCtr="0" forceAA="0" compatLnSpc="0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endParaRPr lang="zh-CN" sz="1200">
                  <a:solidFill>
                    <a:schemeClr val="bg1">
                      <a:alpha val="100000"/>
                    </a:schemeClr>
                  </a:solidFill>
                  <a:latin typeface="默认字体"/>
                  <a:ea typeface="默认字体"/>
                  <a:cs typeface="思源黑体 CN Medium"/>
                  <a:sym typeface="思源黑体 CN Normal"/>
                </a:endParaRPr>
              </a:p>
            </p:txBody>
          </p:sp>
          <p:cxnSp>
            <p:nvCxnSpPr>
              <p:cNvPr id="45" name="直接连接符 13"/>
              <p:cNvCxnSpPr/>
              <p:nvPr/>
            </p:nvCxnSpPr>
            <p:spPr>
              <a:xfrm>
                <a:off x="1964107" y="3565439"/>
                <a:ext cx="78581" cy="78581"/>
              </a:xfrm>
              <a:prstGeom prst="line">
                <a:avLst/>
              </a:prstGeom>
              <a:solidFill>
                <a:srgbClr val="FE6764"/>
              </a:solidFill>
              <a:ln w="25400" cap="rnd" cmpd="sng" algn="ctr">
                <a:solidFill>
                  <a:sysClr val="window" lastClr="FFFFFF"/>
                </a:solidFill>
                <a:prstDash val="solid"/>
                <a:round/>
              </a:ln>
              <a:effectLst/>
            </p:spPr>
          </p:cxnSp>
          <p:cxnSp>
            <p:nvCxnSpPr>
              <p:cNvPr id="46" name="直接连接符 14"/>
              <p:cNvCxnSpPr/>
              <p:nvPr/>
            </p:nvCxnSpPr>
            <p:spPr>
              <a:xfrm flipH="1">
                <a:off x="2042687" y="3565439"/>
                <a:ext cx="78581" cy="78581"/>
              </a:xfrm>
              <a:prstGeom prst="line">
                <a:avLst/>
              </a:prstGeom>
              <a:solidFill>
                <a:srgbClr val="FE6764"/>
              </a:solidFill>
              <a:ln w="25400" cap="rnd" cmpd="sng" algn="ctr">
                <a:solidFill>
                  <a:sysClr val="window" lastClr="FFFFFF"/>
                </a:solidFill>
                <a:prstDash val="solid"/>
                <a:round/>
              </a:ln>
              <a:effectLst/>
            </p:spPr>
          </p:cxnSp>
        </p:grpSp>
        <p:grpSp>
          <p:nvGrpSpPr>
            <p:cNvPr id="47" name="组合 46"/>
            <p:cNvGrpSpPr/>
            <p:nvPr/>
          </p:nvGrpSpPr>
          <p:grpSpPr>
            <a:xfrm>
              <a:off x="-478465" y="3453081"/>
              <a:ext cx="3600005" cy="372152"/>
              <a:chOff x="588998" y="3681275"/>
              <a:chExt cx="2879979" cy="372152"/>
            </a:xfrm>
          </p:grpSpPr>
          <p:sp>
            <p:nvSpPr>
              <p:cNvPr id="48" name="文本框 29" descr="{&quot;isTemplate&quot;:true,&quot;type&quot;:&quot;title&quot;,&quot;canOmit&quot;:false,&quot;range&quot;:0}"/>
              <p:cNvSpPr txBox="1"/>
              <p:nvPr/>
            </p:nvSpPr>
            <p:spPr>
              <a:xfrm>
                <a:off x="588998" y="3681275"/>
                <a:ext cx="2879979" cy="304800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>
                <a:noAutofit/>
              </a:bodyPr>
              <a:lstStyle>
                <a:defPPr>
                  <a:defRPr lang="zh-CN"/>
                </a:defPPr>
              </a:lstStyle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r>
                  <a:rPr lang="zh-CN" sz="2000" b="1">
                    <a:solidFill>
                      <a:schemeClr val="accent1">
                        <a:alpha val="100000"/>
                      </a:schemeClr>
                    </a:solidFill>
                    <a:effectLst/>
                    <a:latin typeface="默认字体"/>
                    <a:ea typeface="默认字体"/>
                    <a:cs typeface="思源黑体 CN Medium"/>
                    <a:sym typeface="思源黑体 CN Normal"/>
                  </a:rPr>
                  <a:t>学生端接口设计</a:t>
                </a:r>
                <a:endParaRPr/>
              </a:p>
            </p:txBody>
          </p:sp>
          <p:cxnSp>
            <p:nvCxnSpPr>
              <p:cNvPr id="49" name="直接连接符 49"/>
              <p:cNvCxnSpPr/>
              <p:nvPr/>
            </p:nvCxnSpPr>
            <p:spPr>
              <a:xfrm>
                <a:off x="1852934" y="4053427"/>
                <a:ext cx="338937" cy="0"/>
              </a:xfrm>
              <a:prstGeom prst="line">
                <a:avLst/>
              </a:prstGeom>
              <a:noFill/>
              <a:ln w="9525" cap="rnd" cmpd="sng" algn="ctr">
                <a:solidFill>
                  <a:srgbClr val="041BB8"/>
                </a:solidFill>
                <a:prstDash val="solid"/>
                <a:miter lim="800000"/>
              </a:ln>
              <a:effectLst/>
            </p:spPr>
          </p:cxnSp>
        </p:grpSp>
      </p:grpSp>
      <p:pic>
        <p:nvPicPr>
          <p:cNvPr id="50" name="图片 4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0844" y="1069545"/>
            <a:ext cx="8607552" cy="507187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 decel="100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decel="100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decel="100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decel="100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/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 descr="{&quot;isTemplate&quot;:true,&quot;type&quot;:3,&quot;originSlideId&quot;:&quot;9c7ddbd7&quot;}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文本框 51" descr="{&quot;isTemplate&quot;:true,&quot;type&quot;:&quot;title&quot;,&quot;canOmit&quot;:false,&quot;range&quot;:0}"/>
          <p:cNvSpPr txBox="1"/>
          <p:nvPr/>
        </p:nvSpPr>
        <p:spPr>
          <a:xfrm>
            <a:off x="660396" y="418039"/>
            <a:ext cx="10668000" cy="520700"/>
          </a:xfrm>
          <a:prstGeom prst="rect">
            <a:avLst/>
          </a:prstGeom>
          <a:noFill/>
        </p:spPr>
        <p:txBody>
          <a:bodyPr wrap="square" lIns="90000" tIns="46800" rIns="90000" bIns="46800" rtlCol="0" anchor="b" anchorCtr="0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zh-CN" sz="2800" b="1">
                <a:latin typeface="默认字体"/>
                <a:ea typeface="默认字体"/>
                <a:cs typeface="+mn-cs"/>
              </a:rPr>
              <a:t>详细设计</a:t>
            </a:r>
            <a:endParaRPr/>
          </a:p>
        </p:txBody>
      </p:sp>
      <p:grpSp>
        <p:nvGrpSpPr>
          <p:cNvPr id="53" name="组合 52"/>
          <p:cNvGrpSpPr/>
          <p:nvPr/>
        </p:nvGrpSpPr>
        <p:grpSpPr>
          <a:xfrm>
            <a:off x="-599980" y="3245418"/>
            <a:ext cx="3600005" cy="792466"/>
            <a:chOff x="-599980" y="3245418"/>
            <a:chExt cx="3600005" cy="792466"/>
          </a:xfrm>
        </p:grpSpPr>
        <p:grpSp>
          <p:nvGrpSpPr>
            <p:cNvPr id="54" name="组合 53"/>
            <p:cNvGrpSpPr/>
            <p:nvPr/>
          </p:nvGrpSpPr>
          <p:grpSpPr>
            <a:xfrm rot="16200000">
              <a:off x="1065779" y="3245418"/>
              <a:ext cx="283779" cy="283779"/>
              <a:chOff x="1900798" y="3462840"/>
              <a:chExt cx="283779" cy="283779"/>
            </a:xfrm>
            <a:solidFill>
              <a:schemeClr val="accent1">
                <a:alpha val="100000"/>
              </a:schemeClr>
            </a:solidFill>
          </p:grpSpPr>
          <p:sp>
            <p:nvSpPr>
              <p:cNvPr id="55" name="椭圆 12"/>
              <p:cNvSpPr/>
              <p:nvPr/>
            </p:nvSpPr>
            <p:spPr bwMode="auto">
              <a:xfrm>
                <a:off x="1900798" y="3462840"/>
                <a:ext cx="283779" cy="283779"/>
              </a:xfrm>
              <a:prstGeom prst="ellipse">
                <a:avLst/>
              </a:prstGeom>
              <a:grpFill/>
              <a:ln w="254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="horz" wrap="none" lIns="0" tIns="0" rIns="0" bIns="0" numCol="1" spcCol="0" rtlCol="0" fromWordArt="0" anchor="ctr" anchorCtr="0" forceAA="0" compatLnSpc="0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endParaRPr lang="zh-CN" sz="1200">
                  <a:solidFill>
                    <a:schemeClr val="bg1">
                      <a:alpha val="100000"/>
                    </a:schemeClr>
                  </a:solidFill>
                  <a:latin typeface="默认字体"/>
                  <a:ea typeface="默认字体"/>
                  <a:cs typeface="思源黑体 CN Medium"/>
                  <a:sym typeface="思源黑体 CN Normal"/>
                </a:endParaRPr>
              </a:p>
            </p:txBody>
          </p:sp>
          <p:cxnSp>
            <p:nvCxnSpPr>
              <p:cNvPr id="56" name="直接连接符 13"/>
              <p:cNvCxnSpPr/>
              <p:nvPr/>
            </p:nvCxnSpPr>
            <p:spPr>
              <a:xfrm>
                <a:off x="1964107" y="3565439"/>
                <a:ext cx="78581" cy="78581"/>
              </a:xfrm>
              <a:prstGeom prst="line">
                <a:avLst/>
              </a:prstGeom>
              <a:solidFill>
                <a:srgbClr val="FE6764"/>
              </a:solidFill>
              <a:ln w="25400" cap="rnd" cmpd="sng" algn="ctr">
                <a:solidFill>
                  <a:sysClr val="window" lastClr="FFFFFF"/>
                </a:solidFill>
                <a:prstDash val="solid"/>
                <a:round/>
              </a:ln>
              <a:effectLst/>
            </p:spPr>
          </p:cxnSp>
          <p:cxnSp>
            <p:nvCxnSpPr>
              <p:cNvPr id="57" name="直接连接符 14"/>
              <p:cNvCxnSpPr/>
              <p:nvPr/>
            </p:nvCxnSpPr>
            <p:spPr>
              <a:xfrm flipH="1">
                <a:off x="2042687" y="3565439"/>
                <a:ext cx="78581" cy="78581"/>
              </a:xfrm>
              <a:prstGeom prst="line">
                <a:avLst/>
              </a:prstGeom>
              <a:solidFill>
                <a:srgbClr val="FE6764"/>
              </a:solidFill>
              <a:ln w="25400" cap="rnd" cmpd="sng" algn="ctr">
                <a:solidFill>
                  <a:sysClr val="window" lastClr="FFFFFF"/>
                </a:solidFill>
                <a:prstDash val="solid"/>
                <a:round/>
              </a:ln>
              <a:effectLst/>
            </p:spPr>
          </p:cxnSp>
        </p:grpSp>
        <p:grpSp>
          <p:nvGrpSpPr>
            <p:cNvPr id="58" name="组合 57"/>
            <p:cNvGrpSpPr/>
            <p:nvPr/>
          </p:nvGrpSpPr>
          <p:grpSpPr>
            <a:xfrm>
              <a:off x="-599980" y="3665732"/>
              <a:ext cx="3600005" cy="372152"/>
              <a:chOff x="588998" y="3681275"/>
              <a:chExt cx="2879979" cy="372152"/>
            </a:xfrm>
          </p:grpSpPr>
          <p:sp>
            <p:nvSpPr>
              <p:cNvPr id="59" name="文本框 29" descr="{&quot;isTemplate&quot;:true,&quot;type&quot;:&quot;title&quot;,&quot;canOmit&quot;:false,&quot;range&quot;:0}"/>
              <p:cNvSpPr txBox="1"/>
              <p:nvPr/>
            </p:nvSpPr>
            <p:spPr>
              <a:xfrm>
                <a:off x="588998" y="3681275"/>
                <a:ext cx="2879979" cy="304800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>
                <a:noAutofit/>
              </a:bodyPr>
              <a:lstStyle>
                <a:defPPr>
                  <a:defRPr lang="zh-CN"/>
                </a:defPPr>
              </a:lstStyle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r>
                  <a:rPr lang="zh-CN" sz="2000" b="1">
                    <a:solidFill>
                      <a:schemeClr val="accent1">
                        <a:alpha val="100000"/>
                      </a:schemeClr>
                    </a:solidFill>
                    <a:effectLst/>
                    <a:latin typeface="默认字体"/>
                    <a:ea typeface="默认字体"/>
                    <a:cs typeface="思源黑体 CN Medium"/>
                    <a:sym typeface="思源黑体 CN Normal"/>
                  </a:rPr>
                  <a:t>类图</a:t>
                </a:r>
                <a:endParaRPr/>
              </a:p>
            </p:txBody>
          </p:sp>
          <p:cxnSp>
            <p:nvCxnSpPr>
              <p:cNvPr id="60" name="直接连接符 49"/>
              <p:cNvCxnSpPr/>
              <p:nvPr/>
            </p:nvCxnSpPr>
            <p:spPr>
              <a:xfrm>
                <a:off x="1852934" y="4053427"/>
                <a:ext cx="338937" cy="0"/>
              </a:xfrm>
              <a:prstGeom prst="line">
                <a:avLst/>
              </a:prstGeom>
              <a:noFill/>
              <a:ln w="9525" cap="rnd" cmpd="sng" algn="ctr">
                <a:solidFill>
                  <a:srgbClr val="041BB8"/>
                </a:solidFill>
                <a:prstDash val="solid"/>
                <a:miter lim="800000"/>
              </a:ln>
              <a:effectLst/>
            </p:spPr>
          </p:cxnSp>
        </p:grpSp>
      </p:grpSp>
      <p:pic>
        <p:nvPicPr>
          <p:cNvPr id="61" name="图片 6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5687" y="1222313"/>
            <a:ext cx="9514470" cy="520584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2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000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000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tmFilter="0, 0; 0.125,0.2665; 0.25,0.4; 0.375,0.465; 0.5,0.5;  0.625,0.535; 0.75,0.6; 0.875,0.7335; 1,1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401" tmFilter="0, 0; 0.125,0.2665; 0.25,0.4; 0.375,0.465; 0.5,0.5;  0.625,0.535; 0.75,0.6; 0.875,0.7335; 1,1">
                                          <p:stCondLst>
                                            <p:cond delay="15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80" tmFilter="0, 0; 0.125,0.2665; 0.25,0.4; 0.375,0.465; 0.5,0.5;  0.625,0.535; 0.75,0.6; 0.875,0.7335; 1,1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9" dur="77">
                                          <p:stCondLst>
                                            <p:cond delay="1923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0" dur="394" decel="50000">
                                          <p:stCondLst>
                                            <p:cond delay="1606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39">
                                          <p:stCondLst>
                                            <p:cond delay="1961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2" dur="221" decel="50000">
                                          <p:stCondLst>
                                            <p:cond delay="177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31">
                                          <p:stCondLst>
                                            <p:cond delay="196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4" dur="181" decel="50000">
                                          <p:stCondLst>
                                            <p:cond delay="181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8">
                                          <p:stCondLst>
                                            <p:cond delay="1972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/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 descr="{&quot;isTemplate&quot;:true,&quot;type&quot;:3,&quot;originSlideId&quot;:&quot;9c7ddbd7&quot;}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文本框 62" descr="{&quot;isTemplate&quot;:true,&quot;type&quot;:&quot;title&quot;,&quot;canOmit&quot;:false,&quot;range&quot;:0}"/>
          <p:cNvSpPr txBox="1"/>
          <p:nvPr/>
        </p:nvSpPr>
        <p:spPr>
          <a:xfrm>
            <a:off x="660396" y="418039"/>
            <a:ext cx="10668000" cy="520700"/>
          </a:xfrm>
          <a:prstGeom prst="rect">
            <a:avLst/>
          </a:prstGeom>
          <a:noFill/>
        </p:spPr>
        <p:txBody>
          <a:bodyPr wrap="square" lIns="90000" tIns="46800" rIns="90000" bIns="46800" rtlCol="0" anchor="b" anchorCtr="0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zh-CN" sz="2800" b="1">
                <a:latin typeface="默认字体"/>
                <a:ea typeface="默认字体"/>
                <a:cs typeface="+mn-cs"/>
              </a:rPr>
              <a:t>代码实现</a:t>
            </a:r>
            <a:endParaRPr/>
          </a:p>
        </p:txBody>
      </p:sp>
      <p:pic>
        <p:nvPicPr>
          <p:cNvPr id="64" name="图片 6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6020" y="581789"/>
            <a:ext cx="6443795" cy="5983525"/>
          </a:xfrm>
          <a:prstGeom prst="rect">
            <a:avLst/>
          </a:prstGeom>
        </p:spPr>
      </p:pic>
      <p:sp>
        <p:nvSpPr>
          <p:cNvPr id="65" name="文本框 64"/>
          <p:cNvSpPr txBox="1"/>
          <p:nvPr/>
        </p:nvSpPr>
        <p:spPr>
          <a:xfrm>
            <a:off x="633513" y="1253123"/>
            <a:ext cx="4316881" cy="3683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2700">
            <a:prstDash val="solid"/>
            <a:miter lim="800000"/>
          </a:ln>
        </p:spPr>
        <p:txBody>
          <a:bodyPr>
            <a:spAutoFit/>
          </a:bodyPr>
          <a:lstStyle/>
          <a:p>
            <a:r>
              <a:rPr lang="zh-CN" b="1">
                <a:solidFill>
                  <a:schemeClr val="bg1">
                    <a:alpha val="100000"/>
                  </a:schemeClr>
                </a:solidFill>
              </a:rPr>
              <a:t>使用</a:t>
            </a:r>
            <a:r>
              <a:rPr lang="en-US" b="1">
                <a:solidFill>
                  <a:schemeClr val="bg1">
                    <a:alpha val="100000"/>
                  </a:schemeClr>
                </a:solidFill>
              </a:rPr>
              <a:t>Flutter</a:t>
            </a:r>
            <a:r>
              <a:rPr lang="zh-CN" b="1">
                <a:solidFill>
                  <a:schemeClr val="bg1">
                    <a:alpha val="100000"/>
                  </a:schemeClr>
                </a:solidFill>
              </a:rPr>
              <a:t>框架完成学生端</a:t>
            </a:r>
            <a:r>
              <a:rPr lang="en-US" b="1">
                <a:solidFill>
                  <a:schemeClr val="bg1">
                    <a:alpha val="100000"/>
                  </a:schemeClr>
                </a:solidFill>
              </a:rPr>
              <a:t>APP</a:t>
            </a:r>
            <a:r>
              <a:rPr lang="zh-CN" b="1">
                <a:solidFill>
                  <a:schemeClr val="bg1">
                    <a:alpha val="100000"/>
                  </a:schemeClr>
                </a:solidFill>
              </a:rPr>
              <a:t>代码编写</a:t>
            </a:r>
            <a:endParaRPr/>
          </a:p>
        </p:txBody>
      </p:sp>
      <p:pic>
        <p:nvPicPr>
          <p:cNvPr id="66" name="图片 6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396" y="2148459"/>
            <a:ext cx="1887277" cy="4196857"/>
          </a:xfrm>
          <a:prstGeom prst="rect">
            <a:avLst/>
          </a:prstGeom>
        </p:spPr>
      </p:pic>
      <p:pic>
        <p:nvPicPr>
          <p:cNvPr id="67" name="图片 6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4043" y="2148459"/>
            <a:ext cx="1896351" cy="419685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8" presetClass="entr" presetSubtype="12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/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 descr="{&quot;isTemplate&quot;:true,&quot;type&quot;:3,&quot;originSlideId&quot;:&quot;9c7ddbd7&quot;}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组合 12"/>
          <p:cNvGrpSpPr/>
          <p:nvPr/>
        </p:nvGrpSpPr>
        <p:grpSpPr>
          <a:xfrm>
            <a:off x="4183336" y="2253050"/>
            <a:ext cx="3809952" cy="3586524"/>
            <a:chOff x="3867807" y="1543062"/>
            <a:chExt cx="4456386" cy="4195048"/>
          </a:xfrm>
        </p:grpSpPr>
        <p:grpSp>
          <p:nvGrpSpPr>
            <p:cNvPr id="70" name="组合 11"/>
            <p:cNvGrpSpPr/>
            <p:nvPr/>
          </p:nvGrpSpPr>
          <p:grpSpPr>
            <a:xfrm>
              <a:off x="3867807" y="2940804"/>
              <a:ext cx="4456386" cy="2797306"/>
              <a:chOff x="3867807" y="3476832"/>
              <a:chExt cx="4456386" cy="2797306"/>
            </a:xfrm>
          </p:grpSpPr>
          <p:sp>
            <p:nvSpPr>
              <p:cNvPr id="71" name="椭圆 10"/>
              <p:cNvSpPr/>
              <p:nvPr/>
            </p:nvSpPr>
            <p:spPr>
              <a:xfrm>
                <a:off x="3867807" y="3476832"/>
                <a:ext cx="4456386" cy="2797306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  <a:alpha val="10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tlCol="0" anchor="ctr"/>
              <a:lstStyle/>
              <a:p>
                <a:pPr algn="ctr"/>
                <a:endParaRPr lang="zh-CN" sz="2800">
                  <a:solidFill>
                    <a:srgbClr val="FFFFFF">
                      <a:alpha val="100000"/>
                    </a:srgbClr>
                  </a:solidFill>
                  <a:latin typeface="默认字体"/>
                  <a:ea typeface="默认字体"/>
                  <a:cs typeface="思源黑体 CN Regular"/>
                </a:endParaRPr>
              </a:p>
            </p:txBody>
          </p:sp>
          <p:sp>
            <p:nvSpPr>
              <p:cNvPr id="72" name="椭圆 9"/>
              <p:cNvSpPr/>
              <p:nvPr/>
            </p:nvSpPr>
            <p:spPr>
              <a:xfrm>
                <a:off x="4201831" y="3686501"/>
                <a:ext cx="3788340" cy="2377968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  <a:alpha val="10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tlCol="0" anchor="ctr"/>
              <a:lstStyle/>
              <a:p>
                <a:pPr algn="ctr"/>
                <a:endParaRPr lang="zh-CN" sz="2800">
                  <a:solidFill>
                    <a:srgbClr val="FFFFFF">
                      <a:alpha val="100000"/>
                    </a:srgbClr>
                  </a:solidFill>
                  <a:latin typeface="默认字体"/>
                  <a:ea typeface="默认字体"/>
                  <a:cs typeface="思源黑体 CN Regular"/>
                </a:endParaRPr>
              </a:p>
            </p:txBody>
          </p:sp>
        </p:grpSp>
        <p:sp>
          <p:nvSpPr>
            <p:cNvPr id="73" name="Freeform 7"/>
            <p:cNvSpPr>
              <a:spLocks noEditPoints="1"/>
            </p:cNvSpPr>
            <p:nvPr/>
          </p:nvSpPr>
          <p:spPr bwMode="auto">
            <a:xfrm>
              <a:off x="4750676" y="1543062"/>
              <a:ext cx="2690648" cy="3246358"/>
            </a:xfrm>
            <a:custGeom>
              <a:avLst/>
              <a:gdLst>
                <a:gd name="T0" fmla="*/ 870 w 1809"/>
                <a:gd name="T1" fmla="*/ 879 h 2152"/>
                <a:gd name="T2" fmla="*/ 870 w 1809"/>
                <a:gd name="T3" fmla="*/ 2152 h 2152"/>
                <a:gd name="T4" fmla="*/ 1809 w 1809"/>
                <a:gd name="T5" fmla="*/ 1820 h 2152"/>
                <a:gd name="T6" fmla="*/ 1809 w 1809"/>
                <a:gd name="T7" fmla="*/ 547 h 2152"/>
                <a:gd name="T8" fmla="*/ 870 w 1809"/>
                <a:gd name="T9" fmla="*/ 879 h 2152"/>
                <a:gd name="T10" fmla="*/ 785 w 1809"/>
                <a:gd name="T11" fmla="*/ 961 h 2152"/>
                <a:gd name="T12" fmla="*/ 785 w 1809"/>
                <a:gd name="T13" fmla="*/ 1138 h 2152"/>
                <a:gd name="T14" fmla="*/ 613 w 1809"/>
                <a:gd name="T15" fmla="*/ 1053 h 2152"/>
                <a:gd name="T16" fmla="*/ 613 w 1809"/>
                <a:gd name="T17" fmla="*/ 864 h 2152"/>
                <a:gd name="T18" fmla="*/ 785 w 1809"/>
                <a:gd name="T19" fmla="*/ 961 h 2152"/>
                <a:gd name="T20" fmla="*/ 1555 w 1809"/>
                <a:gd name="T21" fmla="*/ 410 h 2152"/>
                <a:gd name="T22" fmla="*/ 1507 w 1809"/>
                <a:gd name="T23" fmla="*/ 386 h 2152"/>
                <a:gd name="T24" fmla="*/ 602 w 1809"/>
                <a:gd name="T25" fmla="*/ 700 h 2152"/>
                <a:gd name="T26" fmla="*/ 576 w 1809"/>
                <a:gd name="T27" fmla="*/ 724 h 2152"/>
                <a:gd name="T28" fmla="*/ 576 w 1809"/>
                <a:gd name="T29" fmla="*/ 2017 h 2152"/>
                <a:gd name="T30" fmla="*/ 822 w 1809"/>
                <a:gd name="T31" fmla="*/ 2149 h 2152"/>
                <a:gd name="T32" fmla="*/ 822 w 1809"/>
                <a:gd name="T33" fmla="*/ 879 h 2152"/>
                <a:gd name="T34" fmla="*/ 622 w 1809"/>
                <a:gd name="T35" fmla="*/ 772 h 2152"/>
                <a:gd name="T36" fmla="*/ 625 w 1809"/>
                <a:gd name="T37" fmla="*/ 772 h 2152"/>
                <a:gd name="T38" fmla="*/ 1531 w 1809"/>
                <a:gd name="T39" fmla="*/ 457 h 2152"/>
                <a:gd name="T40" fmla="*/ 1555 w 1809"/>
                <a:gd name="T41" fmla="*/ 410 h 2152"/>
                <a:gd name="T42" fmla="*/ 209 w 1809"/>
                <a:gd name="T43" fmla="*/ 581 h 2152"/>
                <a:gd name="T44" fmla="*/ 209 w 1809"/>
                <a:gd name="T45" fmla="*/ 758 h 2152"/>
                <a:gd name="T46" fmla="*/ 37 w 1809"/>
                <a:gd name="T47" fmla="*/ 673 h 2152"/>
                <a:gd name="T48" fmla="*/ 37 w 1809"/>
                <a:gd name="T49" fmla="*/ 484 h 2152"/>
                <a:gd name="T50" fmla="*/ 209 w 1809"/>
                <a:gd name="T51" fmla="*/ 581 h 2152"/>
                <a:gd name="T52" fmla="*/ 978 w 1809"/>
                <a:gd name="T53" fmla="*/ 30 h 2152"/>
                <a:gd name="T54" fmla="*/ 931 w 1809"/>
                <a:gd name="T55" fmla="*/ 6 h 2152"/>
                <a:gd name="T56" fmla="*/ 25 w 1809"/>
                <a:gd name="T57" fmla="*/ 321 h 2152"/>
                <a:gd name="T58" fmla="*/ 0 w 1809"/>
                <a:gd name="T59" fmla="*/ 344 h 2152"/>
                <a:gd name="T60" fmla="*/ 0 w 1809"/>
                <a:gd name="T61" fmla="*/ 1638 h 2152"/>
                <a:gd name="T62" fmla="*/ 246 w 1809"/>
                <a:gd name="T63" fmla="*/ 1770 h 2152"/>
                <a:gd name="T64" fmla="*/ 246 w 1809"/>
                <a:gd name="T65" fmla="*/ 500 h 2152"/>
                <a:gd name="T66" fmla="*/ 46 w 1809"/>
                <a:gd name="T67" fmla="*/ 393 h 2152"/>
                <a:gd name="T68" fmla="*/ 49 w 1809"/>
                <a:gd name="T69" fmla="*/ 392 h 2152"/>
                <a:gd name="T70" fmla="*/ 954 w 1809"/>
                <a:gd name="T71" fmla="*/ 77 h 2152"/>
                <a:gd name="T72" fmla="*/ 978 w 1809"/>
                <a:gd name="T73" fmla="*/ 30 h 2152"/>
                <a:gd name="T74" fmla="*/ 497 w 1809"/>
                <a:gd name="T75" fmla="*/ 781 h 2152"/>
                <a:gd name="T76" fmla="*/ 497 w 1809"/>
                <a:gd name="T77" fmla="*/ 958 h 2152"/>
                <a:gd name="T78" fmla="*/ 325 w 1809"/>
                <a:gd name="T79" fmla="*/ 873 h 2152"/>
                <a:gd name="T80" fmla="*/ 325 w 1809"/>
                <a:gd name="T81" fmla="*/ 684 h 2152"/>
                <a:gd name="T82" fmla="*/ 497 w 1809"/>
                <a:gd name="T83" fmla="*/ 781 h 2152"/>
                <a:gd name="T84" fmla="*/ 1266 w 1809"/>
                <a:gd name="T85" fmla="*/ 230 h 2152"/>
                <a:gd name="T86" fmla="*/ 1219 w 1809"/>
                <a:gd name="T87" fmla="*/ 206 h 2152"/>
                <a:gd name="T88" fmla="*/ 313 w 1809"/>
                <a:gd name="T89" fmla="*/ 520 h 2152"/>
                <a:gd name="T90" fmla="*/ 288 w 1809"/>
                <a:gd name="T91" fmla="*/ 544 h 2152"/>
                <a:gd name="T92" fmla="*/ 288 w 1809"/>
                <a:gd name="T93" fmla="*/ 1837 h 2152"/>
                <a:gd name="T94" fmla="*/ 534 w 1809"/>
                <a:gd name="T95" fmla="*/ 1969 h 2152"/>
                <a:gd name="T96" fmla="*/ 534 w 1809"/>
                <a:gd name="T97" fmla="*/ 699 h 2152"/>
                <a:gd name="T98" fmla="*/ 334 w 1809"/>
                <a:gd name="T99" fmla="*/ 592 h 2152"/>
                <a:gd name="T100" fmla="*/ 337 w 1809"/>
                <a:gd name="T101" fmla="*/ 592 h 2152"/>
                <a:gd name="T102" fmla="*/ 1243 w 1809"/>
                <a:gd name="T103" fmla="*/ 277 h 2152"/>
                <a:gd name="T104" fmla="*/ 1266 w 1809"/>
                <a:gd name="T105" fmla="*/ 230 h 2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809" h="2152">
                  <a:moveTo>
                    <a:pt x="870" y="879"/>
                  </a:moveTo>
                  <a:lnTo>
                    <a:pt x="870" y="2152"/>
                  </a:lnTo>
                  <a:lnTo>
                    <a:pt x="1809" y="1820"/>
                  </a:lnTo>
                  <a:lnTo>
                    <a:pt x="1809" y="547"/>
                  </a:lnTo>
                  <a:lnTo>
                    <a:pt x="870" y="879"/>
                  </a:lnTo>
                  <a:close/>
                  <a:moveTo>
                    <a:pt x="785" y="961"/>
                  </a:moveTo>
                  <a:lnTo>
                    <a:pt x="785" y="1138"/>
                  </a:lnTo>
                  <a:cubicBezTo>
                    <a:pt x="699" y="1121"/>
                    <a:pt x="613" y="1053"/>
                    <a:pt x="613" y="1053"/>
                  </a:cubicBezTo>
                  <a:lnTo>
                    <a:pt x="613" y="864"/>
                  </a:lnTo>
                  <a:cubicBezTo>
                    <a:pt x="719" y="950"/>
                    <a:pt x="785" y="961"/>
                    <a:pt x="785" y="961"/>
                  </a:cubicBezTo>
                  <a:close/>
                  <a:moveTo>
                    <a:pt x="1555" y="410"/>
                  </a:moveTo>
                  <a:cubicBezTo>
                    <a:pt x="1548" y="390"/>
                    <a:pt x="1527" y="379"/>
                    <a:pt x="1507" y="386"/>
                  </a:cubicBezTo>
                  <a:lnTo>
                    <a:pt x="602" y="700"/>
                  </a:lnTo>
                  <a:cubicBezTo>
                    <a:pt x="590" y="704"/>
                    <a:pt x="580" y="713"/>
                    <a:pt x="576" y="724"/>
                  </a:cubicBezTo>
                  <a:lnTo>
                    <a:pt x="576" y="2017"/>
                  </a:lnTo>
                  <a:cubicBezTo>
                    <a:pt x="608" y="2080"/>
                    <a:pt x="741" y="2149"/>
                    <a:pt x="822" y="2149"/>
                  </a:cubicBezTo>
                  <a:lnTo>
                    <a:pt x="822" y="879"/>
                  </a:lnTo>
                  <a:cubicBezTo>
                    <a:pt x="779" y="873"/>
                    <a:pt x="682" y="822"/>
                    <a:pt x="622" y="772"/>
                  </a:cubicBezTo>
                  <a:cubicBezTo>
                    <a:pt x="623" y="772"/>
                    <a:pt x="624" y="772"/>
                    <a:pt x="625" y="772"/>
                  </a:cubicBezTo>
                  <a:lnTo>
                    <a:pt x="1531" y="457"/>
                  </a:lnTo>
                  <a:cubicBezTo>
                    <a:pt x="1550" y="450"/>
                    <a:pt x="1561" y="429"/>
                    <a:pt x="1555" y="410"/>
                  </a:cubicBezTo>
                  <a:close/>
                  <a:moveTo>
                    <a:pt x="209" y="581"/>
                  </a:moveTo>
                  <a:lnTo>
                    <a:pt x="209" y="758"/>
                  </a:lnTo>
                  <a:cubicBezTo>
                    <a:pt x="123" y="742"/>
                    <a:pt x="37" y="673"/>
                    <a:pt x="37" y="673"/>
                  </a:cubicBezTo>
                  <a:lnTo>
                    <a:pt x="37" y="484"/>
                  </a:lnTo>
                  <a:cubicBezTo>
                    <a:pt x="143" y="570"/>
                    <a:pt x="209" y="581"/>
                    <a:pt x="209" y="581"/>
                  </a:cubicBezTo>
                  <a:close/>
                  <a:moveTo>
                    <a:pt x="978" y="30"/>
                  </a:moveTo>
                  <a:cubicBezTo>
                    <a:pt x="972" y="11"/>
                    <a:pt x="951" y="0"/>
                    <a:pt x="931" y="6"/>
                  </a:cubicBezTo>
                  <a:lnTo>
                    <a:pt x="25" y="321"/>
                  </a:lnTo>
                  <a:cubicBezTo>
                    <a:pt x="14" y="325"/>
                    <a:pt x="3" y="334"/>
                    <a:pt x="0" y="344"/>
                  </a:cubicBezTo>
                  <a:lnTo>
                    <a:pt x="0" y="1638"/>
                  </a:lnTo>
                  <a:cubicBezTo>
                    <a:pt x="32" y="1700"/>
                    <a:pt x="165" y="1770"/>
                    <a:pt x="246" y="1770"/>
                  </a:cubicBezTo>
                  <a:lnTo>
                    <a:pt x="246" y="500"/>
                  </a:lnTo>
                  <a:cubicBezTo>
                    <a:pt x="203" y="493"/>
                    <a:pt x="106" y="443"/>
                    <a:pt x="46" y="393"/>
                  </a:cubicBezTo>
                  <a:cubicBezTo>
                    <a:pt x="47" y="393"/>
                    <a:pt x="48" y="392"/>
                    <a:pt x="49" y="392"/>
                  </a:cubicBezTo>
                  <a:lnTo>
                    <a:pt x="954" y="77"/>
                  </a:lnTo>
                  <a:cubicBezTo>
                    <a:pt x="974" y="71"/>
                    <a:pt x="985" y="50"/>
                    <a:pt x="978" y="30"/>
                  </a:cubicBezTo>
                  <a:close/>
                  <a:moveTo>
                    <a:pt x="497" y="781"/>
                  </a:moveTo>
                  <a:lnTo>
                    <a:pt x="497" y="958"/>
                  </a:lnTo>
                  <a:cubicBezTo>
                    <a:pt x="411" y="941"/>
                    <a:pt x="325" y="873"/>
                    <a:pt x="325" y="873"/>
                  </a:cubicBezTo>
                  <a:lnTo>
                    <a:pt x="325" y="684"/>
                  </a:lnTo>
                  <a:cubicBezTo>
                    <a:pt x="431" y="770"/>
                    <a:pt x="497" y="781"/>
                    <a:pt x="497" y="781"/>
                  </a:cubicBezTo>
                  <a:close/>
                  <a:moveTo>
                    <a:pt x="1266" y="230"/>
                  </a:moveTo>
                  <a:cubicBezTo>
                    <a:pt x="1260" y="210"/>
                    <a:pt x="1239" y="199"/>
                    <a:pt x="1219" y="206"/>
                  </a:cubicBezTo>
                  <a:lnTo>
                    <a:pt x="313" y="520"/>
                  </a:lnTo>
                  <a:cubicBezTo>
                    <a:pt x="302" y="524"/>
                    <a:pt x="291" y="533"/>
                    <a:pt x="288" y="544"/>
                  </a:cubicBezTo>
                  <a:lnTo>
                    <a:pt x="288" y="1837"/>
                  </a:lnTo>
                  <a:cubicBezTo>
                    <a:pt x="320" y="1900"/>
                    <a:pt x="453" y="1969"/>
                    <a:pt x="534" y="1969"/>
                  </a:cubicBezTo>
                  <a:lnTo>
                    <a:pt x="534" y="699"/>
                  </a:lnTo>
                  <a:cubicBezTo>
                    <a:pt x="491" y="693"/>
                    <a:pt x="394" y="642"/>
                    <a:pt x="334" y="592"/>
                  </a:cubicBezTo>
                  <a:cubicBezTo>
                    <a:pt x="335" y="592"/>
                    <a:pt x="336" y="592"/>
                    <a:pt x="337" y="592"/>
                  </a:cubicBezTo>
                  <a:lnTo>
                    <a:pt x="1243" y="277"/>
                  </a:lnTo>
                  <a:cubicBezTo>
                    <a:pt x="1262" y="270"/>
                    <a:pt x="1273" y="249"/>
                    <a:pt x="1266" y="230"/>
                  </a:cubicBezTo>
                  <a:close/>
                </a:path>
              </a:pathLst>
            </a:custGeom>
            <a:solidFill>
              <a:schemeClr val="accent1">
                <a:alpha val="10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tlCol="0" anchor="ctr"/>
            <a:lstStyle/>
            <a:p>
              <a:pPr algn="ctr"/>
              <a:endParaRPr lang="zh-CN" sz="2800">
                <a:solidFill>
                  <a:srgbClr val="FFFFFF">
                    <a:alpha val="100000"/>
                  </a:srgbClr>
                </a:solidFill>
                <a:latin typeface="默认字体"/>
                <a:ea typeface="默认字体"/>
                <a:cs typeface="思源黑体 CN Regular"/>
              </a:endParaRPr>
            </a:p>
          </p:txBody>
        </p:sp>
      </p:grpSp>
      <p:grpSp>
        <p:nvGrpSpPr>
          <p:cNvPr id="74" name="组合 73"/>
          <p:cNvGrpSpPr/>
          <p:nvPr/>
        </p:nvGrpSpPr>
        <p:grpSpPr>
          <a:xfrm>
            <a:off x="558107" y="4310610"/>
            <a:ext cx="3467966" cy="2372962"/>
            <a:chOff x="558107" y="4310610"/>
            <a:chExt cx="3467966" cy="2372962"/>
          </a:xfrm>
        </p:grpSpPr>
        <p:sp>
          <p:nvSpPr>
            <p:cNvPr id="75" name="PA-矩形 4"/>
            <p:cNvSpPr>
              <a:spLocks noChangeArrowheads="1"/>
            </p:cNvSpPr>
            <p:nvPr/>
          </p:nvSpPr>
          <p:spPr>
            <a:xfrm>
              <a:off x="558107" y="4342089"/>
              <a:ext cx="806450" cy="3683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anchor="ctr" anchorCtr="0">
              <a:spAutoFit/>
            </a:bodyPr>
            <a:lstStyle>
              <a:lvl1pPr marL="0" algn="l" defTabSz="914400" rtl="0" eaLnBrk="0" latinLnBrk="0" hangingPunct="0">
                <a:defRPr sz="1800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742950" indent="-285750" algn="l" defTabSz="914400" rtl="0" eaLnBrk="0" latinLnBrk="0" hangingPunct="0">
                <a:defRPr sz="1800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1143000" indent="-228600" algn="l" defTabSz="914400" rtl="0" eaLnBrk="0" latinLnBrk="0" hangingPunct="0">
                <a:defRPr sz="1800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600200" indent="-228600" algn="l" defTabSz="914400" rtl="0" eaLnBrk="0" latinLnBrk="0" hangingPunct="0">
                <a:defRPr sz="1800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2057400" indent="-228600" algn="l" defTabSz="914400" rtl="0" eaLnBrk="0" latinLnBrk="0" hangingPunct="0">
                <a:defRPr sz="1800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514600" indent="-228600" algn="l" defTabSz="914400" rtl="0" eaLnBrk="0" fontAlgn="base" latinLnBrk="0" hangingPunct="0">
                <a:spcBef>
                  <a:spcPct val="1"/>
                </a:spcBef>
                <a:spcAft>
                  <a:spcPct val="1"/>
                </a:spcAft>
                <a:defRPr sz="1800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971800" indent="-228600" algn="l" defTabSz="914400" rtl="0" eaLnBrk="0" fontAlgn="base" latinLnBrk="0" hangingPunct="0">
                <a:spcBef>
                  <a:spcPct val="1"/>
                </a:spcBef>
                <a:spcAft>
                  <a:spcPct val="1"/>
                </a:spcAft>
                <a:defRPr sz="1800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429000" indent="-228600" algn="l" defTabSz="914400" rtl="0" eaLnBrk="0" fontAlgn="base" latinLnBrk="0" hangingPunct="0">
                <a:spcBef>
                  <a:spcPct val="1"/>
                </a:spcBef>
                <a:spcAft>
                  <a:spcPct val="1"/>
                </a:spcAft>
                <a:defRPr sz="1800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886200" indent="-228600" algn="l" defTabSz="914400" rtl="0" eaLnBrk="0" fontAlgn="base" latinLnBrk="0" hangingPunct="0">
                <a:spcBef>
                  <a:spcPct val="1"/>
                </a:spcBef>
                <a:spcAft>
                  <a:spcPct val="1"/>
                </a:spcAft>
                <a:defRPr sz="1800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r>
                <a:rPr lang="en-US" sz="2400">
                  <a:latin typeface="默认字体"/>
                  <a:ea typeface="默认字体"/>
                  <a:cs typeface="思源黑体 CN Medium"/>
                  <a:sym typeface="等线"/>
                </a:rPr>
                <a:t>2.</a:t>
              </a:r>
              <a:endParaRPr/>
            </a:p>
          </p:txBody>
        </p:sp>
        <p:grpSp>
          <p:nvGrpSpPr>
            <p:cNvPr id="76" name="组合 9"/>
            <p:cNvGrpSpPr/>
            <p:nvPr/>
          </p:nvGrpSpPr>
          <p:grpSpPr>
            <a:xfrm>
              <a:off x="961333" y="4310610"/>
              <a:ext cx="3064740" cy="2372962"/>
              <a:chOff x="1361700" y="1731904"/>
              <a:chExt cx="2497924" cy="2710271"/>
            </a:xfrm>
          </p:grpSpPr>
          <p:sp>
            <p:nvSpPr>
              <p:cNvPr id="77" name="文本框 10" descr="{&quot;isTemplate&quot;:true,&quot;type&quot;:&quot;content&quot;,&quot;canOmit&quot;:false,&quot;range&quot;:0}"/>
              <p:cNvSpPr txBox="1"/>
              <p:nvPr/>
            </p:nvSpPr>
            <p:spPr>
              <a:xfrm>
                <a:off x="1361700" y="2309974"/>
                <a:ext cx="2484914" cy="2132201"/>
              </a:xfrm>
              <a:prstGeom prst="rect">
                <a:avLst/>
              </a:prstGeom>
              <a:noFill/>
              <a:ln/>
              <a:effectLst/>
            </p:spPr>
            <p:txBody>
              <a:bodyPr wrap="square">
                <a:noAutofit/>
              </a:bodyPr>
              <a:lstStyle/>
              <a:p>
                <a:pPr marL="0" indent="0" algn="l">
                  <a:lnSpc>
                    <a:spcPct val="130000"/>
                  </a:lnSpc>
                  <a:buNone/>
                </a:pPr>
                <a:r>
                  <a:rPr lang="zh-CN" sz="1200">
                    <a:solidFill>
                      <a:schemeClr val="tx1">
                        <a:alpha val="100000"/>
                      </a:schemeClr>
                    </a:solidFill>
                    <a:latin typeface="默认字体"/>
                    <a:ea typeface="默认字体"/>
                    <a:cs typeface="等线"/>
                    <a:sym typeface="思源宋体 CN"/>
                  </a:rPr>
                  <a:t>移动端采用了</a:t>
                </a:r>
                <a:r>
                  <a:rPr lang="en-US" sz="1200">
                    <a:solidFill>
                      <a:schemeClr val="tx1">
                        <a:alpha val="100000"/>
                      </a:schemeClr>
                    </a:solidFill>
                    <a:latin typeface="默认字体"/>
                    <a:ea typeface="默认字体"/>
                    <a:cs typeface="等线"/>
                    <a:sym typeface="思源宋体 CN"/>
                  </a:rPr>
                  <a:t>APP</a:t>
                </a:r>
                <a:r>
                  <a:rPr lang="zh-CN" sz="1200">
                    <a:solidFill>
                      <a:schemeClr val="tx1">
                        <a:alpha val="100000"/>
                      </a:schemeClr>
                    </a:solidFill>
                    <a:latin typeface="默认字体"/>
                    <a:ea typeface="默认字体"/>
                    <a:cs typeface="等线"/>
                    <a:sym typeface="思源宋体 CN"/>
                  </a:rPr>
                  <a:t>的形式，编写难度较大；采用了</a:t>
                </a:r>
                <a:r>
                  <a:rPr lang="en-US" sz="1200">
                    <a:solidFill>
                      <a:schemeClr val="tx1">
                        <a:alpha val="100000"/>
                      </a:schemeClr>
                    </a:solidFill>
                    <a:latin typeface="默认字体"/>
                    <a:ea typeface="默认字体"/>
                    <a:cs typeface="等线"/>
                    <a:sym typeface="思源宋体 CN"/>
                  </a:rPr>
                  <a:t>Flutter</a:t>
                </a:r>
                <a:r>
                  <a:rPr lang="zh-CN" sz="1200">
                    <a:solidFill>
                      <a:schemeClr val="tx1">
                        <a:alpha val="100000"/>
                      </a:schemeClr>
                    </a:solidFill>
                    <a:latin typeface="默认字体"/>
                    <a:ea typeface="默认字体"/>
                    <a:cs typeface="等线"/>
                    <a:sym typeface="思源宋体 CN"/>
                  </a:rPr>
                  <a:t>框架，需要学习</a:t>
                </a:r>
                <a:r>
                  <a:rPr lang="en-US" sz="1200">
                    <a:solidFill>
                      <a:schemeClr val="tx1">
                        <a:alpha val="100000"/>
                      </a:schemeClr>
                    </a:solidFill>
                    <a:latin typeface="默认字体"/>
                    <a:ea typeface="默认字体"/>
                    <a:cs typeface="等线"/>
                    <a:sym typeface="思源宋体 CN"/>
                  </a:rPr>
                  <a:t>Dart</a:t>
                </a:r>
                <a:r>
                  <a:rPr lang="zh-CN" sz="1200">
                    <a:solidFill>
                      <a:schemeClr val="tx1">
                        <a:alpha val="100000"/>
                      </a:schemeClr>
                    </a:solidFill>
                    <a:latin typeface="默认字体"/>
                    <a:ea typeface="默认字体"/>
                    <a:cs typeface="等线"/>
                    <a:sym typeface="思源宋体 CN"/>
                  </a:rPr>
                  <a:t>语言和</a:t>
                </a:r>
                <a:r>
                  <a:rPr lang="en-US" sz="1200">
                    <a:solidFill>
                      <a:schemeClr val="tx1">
                        <a:alpha val="100000"/>
                      </a:schemeClr>
                    </a:solidFill>
                    <a:latin typeface="默认字体"/>
                    <a:ea typeface="默认字体"/>
                    <a:cs typeface="等线"/>
                    <a:sym typeface="思源宋体 CN"/>
                  </a:rPr>
                  <a:t>Flutter</a:t>
                </a:r>
                <a:r>
                  <a:rPr lang="zh-CN" sz="1200">
                    <a:solidFill>
                      <a:schemeClr val="tx1">
                        <a:alpha val="100000"/>
                      </a:schemeClr>
                    </a:solidFill>
                    <a:latin typeface="默认字体"/>
                    <a:ea typeface="默认字体"/>
                    <a:cs typeface="等线"/>
                    <a:sym typeface="思源宋体 CN"/>
                  </a:rPr>
                  <a:t>框架的使用方式，涉及到平台相关功能，实现较为复杂。</a:t>
                </a:r>
                <a:endParaRPr/>
              </a:p>
            </p:txBody>
          </p:sp>
          <p:sp>
            <p:nvSpPr>
              <p:cNvPr id="78" name="矩形 11" descr="{&quot;isTemplate&quot;:true,&quot;type&quot;:&quot;title&quot;,&quot;canOmit&quot;:false,&quot;range&quot;:0}"/>
              <p:cNvSpPr/>
              <p:nvPr/>
            </p:nvSpPr>
            <p:spPr>
              <a:xfrm>
                <a:off x="1361700" y="1731904"/>
                <a:ext cx="2497924" cy="578070"/>
              </a:xfrm>
              <a:prstGeom prst="rect">
                <a:avLst/>
              </a:prstGeom>
              <a:ln/>
            </p:spPr>
            <p:txBody>
              <a:bodyPr wrap="none">
                <a:noAutofit/>
              </a:bodyPr>
              <a:lstStyle/>
              <a:p>
                <a:pPr marL="0" indent="0" algn="l">
                  <a:lnSpc>
                    <a:spcPct val="100000"/>
                  </a:lnSpc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r>
                  <a:rPr lang="zh-CN" sz="2400" b="0">
                    <a:latin typeface="默认字体"/>
                    <a:ea typeface="默认字体"/>
                    <a:cs typeface="等线"/>
                    <a:sym typeface="等线"/>
                  </a:rPr>
                  <a:t>学习内容多、难度高</a:t>
                </a:r>
                <a:endParaRPr/>
              </a:p>
            </p:txBody>
          </p:sp>
        </p:grpSp>
      </p:grpSp>
      <p:grpSp>
        <p:nvGrpSpPr>
          <p:cNvPr id="79" name="组合 78"/>
          <p:cNvGrpSpPr/>
          <p:nvPr/>
        </p:nvGrpSpPr>
        <p:grpSpPr>
          <a:xfrm>
            <a:off x="558107" y="1607236"/>
            <a:ext cx="3452004" cy="2372962"/>
            <a:chOff x="558107" y="1607236"/>
            <a:chExt cx="3452004" cy="2372962"/>
          </a:xfrm>
        </p:grpSpPr>
        <p:sp>
          <p:nvSpPr>
            <p:cNvPr id="80" name="PA-矩形 4"/>
            <p:cNvSpPr>
              <a:spLocks noChangeArrowheads="1"/>
            </p:cNvSpPr>
            <p:nvPr/>
          </p:nvSpPr>
          <p:spPr bwMode="auto">
            <a:xfrm>
              <a:off x="558107" y="1648927"/>
              <a:ext cx="806450" cy="3683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anchor="ctr" anchorCtr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1"/>
                </a:spcBef>
                <a:spcAft>
                  <a:spcPct val="1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1"/>
                </a:spcBef>
                <a:spcAft>
                  <a:spcPct val="1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1"/>
                </a:spcBef>
                <a:spcAft>
                  <a:spcPct val="1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1"/>
                </a:spcBef>
                <a:spcAft>
                  <a:spcPct val="1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US" sz="2400">
                  <a:latin typeface="默认字体"/>
                  <a:ea typeface="默认字体"/>
                  <a:cs typeface="思源黑体 CN Medium"/>
                  <a:sym typeface="等线"/>
                </a:rPr>
                <a:t>1.</a:t>
              </a:r>
              <a:endParaRPr/>
            </a:p>
          </p:txBody>
        </p:sp>
        <p:grpSp>
          <p:nvGrpSpPr>
            <p:cNvPr id="81" name="组合 9"/>
            <p:cNvGrpSpPr/>
            <p:nvPr/>
          </p:nvGrpSpPr>
          <p:grpSpPr>
            <a:xfrm>
              <a:off x="945371" y="1607236"/>
              <a:ext cx="3064740" cy="2372962"/>
              <a:chOff x="1361700" y="1731904"/>
              <a:chExt cx="2497924" cy="2710271"/>
            </a:xfrm>
          </p:grpSpPr>
          <p:sp>
            <p:nvSpPr>
              <p:cNvPr id="82" name="文本框 10" descr="{&quot;isTemplate&quot;:true,&quot;type&quot;:&quot;content&quot;,&quot;canOmit&quot;:false,&quot;range&quot;:0}"/>
              <p:cNvSpPr txBox="1"/>
              <p:nvPr/>
            </p:nvSpPr>
            <p:spPr>
              <a:xfrm>
                <a:off x="1361700" y="2309974"/>
                <a:ext cx="2484914" cy="2132201"/>
              </a:xfrm>
              <a:prstGeom prst="rect">
                <a:avLst/>
              </a:prstGeom>
              <a:noFill/>
              <a:ln/>
              <a:effectLst/>
            </p:spPr>
            <p:txBody>
              <a:bodyPr wrap="square">
                <a:noAutofit/>
              </a:bodyPr>
              <a:lstStyle/>
              <a:p>
                <a:pPr marL="0" indent="0" algn="l">
                  <a:lnSpc>
                    <a:spcPct val="130000"/>
                  </a:lnSpc>
                  <a:buNone/>
                </a:pPr>
                <a:r>
                  <a:rPr lang="zh-CN" sz="1200">
                    <a:solidFill>
                      <a:schemeClr val="tx1">
                        <a:alpha val="100000"/>
                      </a:schemeClr>
                    </a:solidFill>
                    <a:latin typeface="默认字体"/>
                    <a:ea typeface="默认字体"/>
                    <a:cs typeface="等线"/>
                    <a:sym typeface="思源宋体 CN"/>
                  </a:rPr>
                  <a:t>完成了需求分析阶段所涉及到的全部功能，并且后续的代码实现完全按照开始的界面设计进行实现。</a:t>
                </a:r>
                <a:endParaRPr/>
              </a:p>
            </p:txBody>
          </p:sp>
          <p:sp>
            <p:nvSpPr>
              <p:cNvPr id="83" name="矩形 11" descr="{&quot;isTemplate&quot;:true,&quot;type&quot;:&quot;title&quot;,&quot;canOmit&quot;:false,&quot;range&quot;:0}"/>
              <p:cNvSpPr/>
              <p:nvPr/>
            </p:nvSpPr>
            <p:spPr>
              <a:xfrm>
                <a:off x="1361700" y="1731904"/>
                <a:ext cx="2497924" cy="578069"/>
              </a:xfrm>
              <a:prstGeom prst="rect">
                <a:avLst/>
              </a:prstGeom>
              <a:ln/>
            </p:spPr>
            <p:txBody>
              <a:bodyPr wrap="none">
                <a:noAutofit/>
              </a:bodyPr>
              <a:lstStyle/>
              <a:p>
                <a:pPr marL="0" indent="0" algn="l">
                  <a:lnSpc>
                    <a:spcPct val="100000"/>
                  </a:lnSpc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r>
                  <a:rPr lang="zh-CN" sz="2400" b="0">
                    <a:latin typeface="默认字体"/>
                    <a:ea typeface="默认字体"/>
                    <a:cs typeface="等线"/>
                    <a:sym typeface="等线"/>
                  </a:rPr>
                  <a:t>需求、设计、实现前后高度连贯</a:t>
                </a:r>
                <a:endParaRPr/>
              </a:p>
            </p:txBody>
          </p:sp>
        </p:grpSp>
      </p:grpSp>
      <p:grpSp>
        <p:nvGrpSpPr>
          <p:cNvPr id="84" name="组合 83"/>
          <p:cNvGrpSpPr/>
          <p:nvPr/>
        </p:nvGrpSpPr>
        <p:grpSpPr>
          <a:xfrm>
            <a:off x="8594604" y="2721510"/>
            <a:ext cx="3452004" cy="2372962"/>
            <a:chOff x="8594604" y="2721510"/>
            <a:chExt cx="3452004" cy="2372962"/>
          </a:xfrm>
        </p:grpSpPr>
        <p:sp>
          <p:nvSpPr>
            <p:cNvPr id="85" name="PA-矩形 4"/>
            <p:cNvSpPr>
              <a:spLocks noChangeArrowheads="1"/>
            </p:cNvSpPr>
            <p:nvPr/>
          </p:nvSpPr>
          <p:spPr>
            <a:xfrm>
              <a:off x="8594604" y="2763201"/>
              <a:ext cx="806450" cy="3683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anchor="ctr" anchorCtr="0">
              <a:spAutoFit/>
            </a:bodyPr>
            <a:lstStyle>
              <a:lvl1pPr marL="0" algn="l" defTabSz="914400" rtl="0" eaLnBrk="0" latinLnBrk="0" hangingPunct="0">
                <a:defRPr sz="1800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742950" indent="-285750" algn="l" defTabSz="914400" rtl="0" eaLnBrk="0" latinLnBrk="0" hangingPunct="0">
                <a:defRPr sz="1800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1143000" indent="-228600" algn="l" defTabSz="914400" rtl="0" eaLnBrk="0" latinLnBrk="0" hangingPunct="0">
                <a:defRPr sz="1800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600200" indent="-228600" algn="l" defTabSz="914400" rtl="0" eaLnBrk="0" latinLnBrk="0" hangingPunct="0">
                <a:defRPr sz="1800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2057400" indent="-228600" algn="l" defTabSz="914400" rtl="0" eaLnBrk="0" latinLnBrk="0" hangingPunct="0">
                <a:defRPr sz="1800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514600" indent="-228600" algn="l" defTabSz="914400" rtl="0" eaLnBrk="0" fontAlgn="base" latinLnBrk="0" hangingPunct="0">
                <a:spcBef>
                  <a:spcPct val="1"/>
                </a:spcBef>
                <a:spcAft>
                  <a:spcPct val="1"/>
                </a:spcAft>
                <a:defRPr sz="1800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971800" indent="-228600" algn="l" defTabSz="914400" rtl="0" eaLnBrk="0" fontAlgn="base" latinLnBrk="0" hangingPunct="0">
                <a:spcBef>
                  <a:spcPct val="1"/>
                </a:spcBef>
                <a:spcAft>
                  <a:spcPct val="1"/>
                </a:spcAft>
                <a:defRPr sz="1800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429000" indent="-228600" algn="l" defTabSz="914400" rtl="0" eaLnBrk="0" fontAlgn="base" latinLnBrk="0" hangingPunct="0">
                <a:spcBef>
                  <a:spcPct val="1"/>
                </a:spcBef>
                <a:spcAft>
                  <a:spcPct val="1"/>
                </a:spcAft>
                <a:defRPr sz="1800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886200" indent="-228600" algn="l" defTabSz="914400" rtl="0" eaLnBrk="0" fontAlgn="base" latinLnBrk="0" hangingPunct="0">
                <a:spcBef>
                  <a:spcPct val="1"/>
                </a:spcBef>
                <a:spcAft>
                  <a:spcPct val="1"/>
                </a:spcAft>
                <a:defRPr sz="1800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r>
                <a:rPr lang="en-US" sz="2400">
                  <a:latin typeface="默认字体"/>
                  <a:ea typeface="默认字体"/>
                  <a:cs typeface="思源黑体 CN Medium"/>
                  <a:sym typeface="等线"/>
                </a:rPr>
                <a:t>3.</a:t>
              </a:r>
              <a:endParaRPr/>
            </a:p>
          </p:txBody>
        </p:sp>
        <p:grpSp>
          <p:nvGrpSpPr>
            <p:cNvPr id="86" name="组合 9"/>
            <p:cNvGrpSpPr/>
            <p:nvPr/>
          </p:nvGrpSpPr>
          <p:grpSpPr>
            <a:xfrm>
              <a:off x="8981868" y="2721510"/>
              <a:ext cx="3064740" cy="2372962"/>
              <a:chOff x="1361700" y="1731904"/>
              <a:chExt cx="2497924" cy="2710269"/>
            </a:xfrm>
          </p:grpSpPr>
          <p:sp>
            <p:nvSpPr>
              <p:cNvPr id="87" name="文本框 10" descr="{&quot;isTemplate&quot;:true,&quot;type&quot;:&quot;content&quot;,&quot;canOmit&quot;:false,&quot;range&quot;:0}"/>
              <p:cNvSpPr txBox="1"/>
              <p:nvPr/>
            </p:nvSpPr>
            <p:spPr>
              <a:xfrm>
                <a:off x="1366876" y="2309974"/>
                <a:ext cx="2484914" cy="2132201"/>
              </a:xfrm>
              <a:prstGeom prst="rect">
                <a:avLst/>
              </a:prstGeom>
              <a:noFill/>
              <a:ln/>
              <a:effectLst/>
            </p:spPr>
            <p:txBody>
              <a:bodyPr wrap="square">
                <a:noAutofit/>
              </a:bodyPr>
              <a:lstStyle/>
              <a:p>
                <a:pPr marL="0" indent="0" algn="l">
                  <a:lnSpc>
                    <a:spcPct val="130000"/>
                  </a:lnSpc>
                  <a:buNone/>
                </a:pPr>
                <a:r>
                  <a:rPr lang="zh-CN" sz="1200">
                    <a:solidFill>
                      <a:schemeClr val="tx1">
                        <a:alpha val="100000"/>
                      </a:schemeClr>
                    </a:solidFill>
                    <a:latin typeface="默认字体"/>
                    <a:ea typeface="默认字体"/>
                    <a:cs typeface="等线"/>
                    <a:sym typeface="思源宋体 CN"/>
                  </a:rPr>
                  <a:t>在整个项目过程中对任务进行了合理分配，并控制每个任务的进度，确保可以按期完成课程任务。</a:t>
                </a:r>
                <a:endParaRPr/>
              </a:p>
            </p:txBody>
          </p:sp>
          <p:sp>
            <p:nvSpPr>
              <p:cNvPr id="88" name="矩形 11" descr="{&quot;isTemplate&quot;:true,&quot;type&quot;:&quot;title&quot;,&quot;canOmit&quot;:false,&quot;range&quot;:0}"/>
              <p:cNvSpPr/>
              <p:nvPr/>
            </p:nvSpPr>
            <p:spPr>
              <a:xfrm>
                <a:off x="1361700" y="1731904"/>
                <a:ext cx="2497924" cy="578069"/>
              </a:xfrm>
              <a:prstGeom prst="rect">
                <a:avLst/>
              </a:prstGeom>
              <a:ln/>
            </p:spPr>
            <p:txBody>
              <a:bodyPr wrap="none">
                <a:noAutofit/>
              </a:bodyPr>
              <a:lstStyle/>
              <a:p>
                <a:pPr marL="0" indent="0" algn="l">
                  <a:lnSpc>
                    <a:spcPct val="100000"/>
                  </a:lnSpc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r>
                  <a:rPr lang="zh-CN" sz="2400" b="0">
                    <a:latin typeface="默认字体"/>
                    <a:ea typeface="默认字体"/>
                    <a:cs typeface="等线"/>
                    <a:sym typeface="等线"/>
                  </a:rPr>
                  <a:t>合理安排成员任务</a:t>
                </a:r>
                <a:endParaRPr/>
              </a:p>
            </p:txBody>
          </p:sp>
        </p:grpSp>
      </p:grpSp>
      <p:sp>
        <p:nvSpPr>
          <p:cNvPr id="89" name="文本框 88" descr="{&quot;isTemplate&quot;:true,&quot;type&quot;:&quot;title&quot;,&quot;canOmit&quot;:false,&quot;range&quot;:0}"/>
          <p:cNvSpPr txBox="1"/>
          <p:nvPr/>
        </p:nvSpPr>
        <p:spPr>
          <a:xfrm>
            <a:off x="660396" y="418039"/>
            <a:ext cx="10668000" cy="520700"/>
          </a:xfrm>
          <a:prstGeom prst="rect">
            <a:avLst/>
          </a:prstGeom>
          <a:noFill/>
        </p:spPr>
        <p:txBody>
          <a:bodyPr wrap="square" lIns="90000" tIns="46800" rIns="90000" bIns="46800" rtlCol="0" anchor="b" anchorCtr="0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zh-CN" sz="2800" b="1">
                <a:latin typeface="默认字体"/>
                <a:ea typeface="默认字体"/>
                <a:cs typeface="+mn-cs"/>
              </a:rPr>
              <a:t>个人总结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</p:cTn>
                        </p:par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10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to="0" calcmode="lin" valueType="num">
                                      <p:cBhvr>
                                        <p:cTn id="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/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文本框 90"/>
          <p:cNvSpPr txBox="1"/>
          <p:nvPr/>
        </p:nvSpPr>
        <p:spPr>
          <a:xfrm>
            <a:off x="4976880" y="2971800"/>
            <a:ext cx="2383476" cy="92333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 wrap="square">
            <a:spAutoFit/>
          </a:bodyPr>
          <a:lstStyle/>
          <a:p>
            <a:r>
              <a:rPr lang="en-US" altLang="zh-CN" sz="5400" b="1" dirty="0">
                <a:solidFill>
                  <a:schemeClr val="accent4">
                    <a:alpha val="100000"/>
                  </a:schemeClr>
                </a:solidFill>
              </a:rPr>
              <a:t>XXX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/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 descr="{&quot;isTemplate&quot;:true,&quot;type&quot;:&quot;page&quot;,&quot;originSlideId&quot;:&quot;b1ad43b8&quot;}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Group 513"/>
          <p:cNvGrpSpPr/>
          <p:nvPr/>
        </p:nvGrpSpPr>
        <p:grpSpPr>
          <a:xfrm>
            <a:off x="2176598" y="1751287"/>
            <a:ext cx="3519940" cy="4234459"/>
            <a:chOff x="636033" y="1751287"/>
            <a:chExt cx="3519940" cy="4234459"/>
          </a:xfrm>
        </p:grpSpPr>
        <p:sp>
          <p:nvSpPr>
            <p:cNvPr id="94" name="AutoShape 2"/>
            <p:cNvSpPr/>
            <p:nvPr/>
          </p:nvSpPr>
          <p:spPr>
            <a:xfrm>
              <a:off x="636033" y="1751287"/>
              <a:ext cx="3519940" cy="4234459"/>
            </a:xfrm>
            <a:prstGeom prst="roundRect">
              <a:avLst/>
            </a:prstGeom>
            <a:solidFill>
              <a:schemeClr val="accent2">
                <a:alpha val="100000"/>
              </a:schemeClr>
            </a:solidFill>
          </p:spPr>
          <p:txBody>
            <a:bodyPr/>
            <a:lstStyle/>
            <a:p>
              <a:endParaRPr lang="zh-CN">
                <a:latin typeface="默认字体"/>
                <a:ea typeface="默认字体"/>
                <a:cs typeface="+mn-cs"/>
              </a:endParaRPr>
            </a:p>
          </p:txBody>
        </p:sp>
        <p:cxnSp>
          <p:nvCxnSpPr>
            <p:cNvPr id="95" name="Connector 3"/>
            <p:cNvCxnSpPr/>
            <p:nvPr/>
          </p:nvCxnSpPr>
          <p:spPr>
            <a:xfrm>
              <a:off x="1068653" y="2719942"/>
              <a:ext cx="2654699" cy="0"/>
            </a:xfrm>
            <a:prstGeom prst="line">
              <a:avLst/>
            </a:prstGeom>
            <a:ln w="9525">
              <a:solidFill>
                <a:srgbClr val="FFFFFF">
                  <a:alpha val="100000"/>
                </a:srgbClr>
              </a:solidFill>
              <a:prstDash val="solid"/>
            </a:ln>
          </p:spPr>
        </p:cxnSp>
        <p:sp>
          <p:nvSpPr>
            <p:cNvPr id="96" name="TextBox 4" descr="{&quot;isTemplate&quot;:true,&quot;type&quot;:&quot;title&quot;,&quot;canOmit&quot;:false,&quot;range&quot;:0}"/>
            <p:cNvSpPr txBox="1"/>
            <p:nvPr/>
          </p:nvSpPr>
          <p:spPr>
            <a:xfrm>
              <a:off x="1084612" y="1883621"/>
              <a:ext cx="2622550" cy="546100"/>
            </a:xfrm>
            <a:prstGeom prst="rect">
              <a:avLst/>
            </a:prstGeom>
          </p:spPr>
          <p:txBody>
            <a:bodyPr vert="horz" wrap="square" lIns="123825" tIns="123825" rIns="57150" bIns="123825" rtlCol="0" anchor="t" anchorCtr="0">
              <a:spAutoFit/>
            </a:bodyPr>
            <a:lstStyle/>
            <a:p>
              <a:pPr marL="0" indent="0" algn="ctr">
                <a:lnSpc>
                  <a:spcPct val="100000"/>
                </a:lnSpc>
                <a:buNone/>
              </a:pPr>
              <a:r>
                <a:rPr lang="zh-CN" sz="2000" b="1">
                  <a:solidFill>
                    <a:srgbClr val="FFFFFF">
                      <a:alpha val="100000"/>
                    </a:srgbClr>
                  </a:solidFill>
                  <a:latin typeface="默认字体"/>
                  <a:ea typeface="默认字体"/>
                  <a:cs typeface="+mn-cs"/>
                </a:rPr>
                <a:t>课程</a:t>
              </a:r>
              <a:endParaRPr/>
            </a:p>
          </p:txBody>
        </p:sp>
        <p:sp>
          <p:nvSpPr>
            <p:cNvPr id="97" name="TextBox 5" descr="{&quot;isTemplate&quot;:true,&quot;type&quot;:&quot;content&quot;,&quot;canOmit&quot;:false,&quot;range&quot;:0}"/>
            <p:cNvSpPr txBox="1"/>
            <p:nvPr/>
          </p:nvSpPr>
          <p:spPr>
            <a:xfrm>
              <a:off x="894460" y="2924197"/>
              <a:ext cx="3003550" cy="2788227"/>
            </a:xfrm>
            <a:prstGeom prst="rect">
              <a:avLst/>
            </a:prstGeom>
          </p:spPr>
          <p:txBody>
            <a:bodyPr vert="horz" wrap="square" lIns="123825" tIns="123825" rIns="57150" bIns="123825" rtlCol="0" anchor="t" anchorCtr="0">
              <a:noAutofit/>
            </a:bodyPr>
            <a:lstStyle/>
            <a:p>
              <a:pPr marL="285750" indent="-285750" algn="just">
                <a:lnSpc>
                  <a:spcPct val="130000"/>
                </a:lnSpc>
                <a:buFont typeface="Wingdings" charset="2"/>
                <a:buChar char="l"/>
              </a:pPr>
              <a:r>
                <a:rPr lang="zh-CN" sz="1400">
                  <a:solidFill>
                    <a:srgbClr val="FFFFFF">
                      <a:alpha val="100000"/>
                    </a:srgbClr>
                  </a:solidFill>
                  <a:latin typeface="默认字体"/>
                  <a:ea typeface="默认字体"/>
                  <a:cs typeface="+mn-cs"/>
                </a:rPr>
                <a:t>查看所有课程的信息。</a:t>
              </a:r>
              <a:endParaRPr/>
            </a:p>
            <a:p>
              <a:pPr marL="285750" indent="-285750" algn="just">
                <a:lnSpc>
                  <a:spcPct val="130000"/>
                </a:lnSpc>
                <a:buFont typeface="Wingdings" charset="2"/>
                <a:buChar char="l"/>
              </a:pPr>
              <a:r>
                <a:rPr lang="zh-CN" sz="1400">
                  <a:solidFill>
                    <a:srgbClr val="FFFFFF">
                      <a:alpha val="100000"/>
                    </a:srgbClr>
                  </a:solidFill>
                  <a:latin typeface="默认字体"/>
                  <a:ea typeface="默认字体"/>
                  <a:cs typeface="+mn-cs"/>
                </a:rPr>
                <a:t>查看、封禁课程</a:t>
              </a:r>
              <a:endParaRPr/>
            </a:p>
          </p:txBody>
        </p:sp>
      </p:grpSp>
      <p:grpSp>
        <p:nvGrpSpPr>
          <p:cNvPr id="98" name="Group 518"/>
          <p:cNvGrpSpPr/>
          <p:nvPr/>
        </p:nvGrpSpPr>
        <p:grpSpPr>
          <a:xfrm>
            <a:off x="7136880" y="1751287"/>
            <a:ext cx="3519940" cy="4234459"/>
            <a:chOff x="4403619" y="1751287"/>
            <a:chExt cx="3519940" cy="4234459"/>
          </a:xfrm>
        </p:grpSpPr>
        <p:sp>
          <p:nvSpPr>
            <p:cNvPr id="99" name="AutoShape 6"/>
            <p:cNvSpPr/>
            <p:nvPr/>
          </p:nvSpPr>
          <p:spPr>
            <a:xfrm>
              <a:off x="4403619" y="1751287"/>
              <a:ext cx="3519940" cy="4234459"/>
            </a:xfrm>
            <a:prstGeom prst="roundRect">
              <a:avLst/>
            </a:prstGeom>
            <a:solidFill>
              <a:schemeClr val="accent2">
                <a:alpha val="100000"/>
              </a:schemeClr>
            </a:solidFill>
          </p:spPr>
          <p:txBody>
            <a:bodyPr/>
            <a:lstStyle/>
            <a:p>
              <a:endParaRPr lang="zh-CN">
                <a:latin typeface="默认字体"/>
                <a:ea typeface="默认字体"/>
                <a:cs typeface="+mn-cs"/>
              </a:endParaRPr>
            </a:p>
          </p:txBody>
        </p:sp>
        <p:cxnSp>
          <p:nvCxnSpPr>
            <p:cNvPr id="100" name="Connector 7"/>
            <p:cNvCxnSpPr/>
            <p:nvPr/>
          </p:nvCxnSpPr>
          <p:spPr>
            <a:xfrm>
              <a:off x="4836240" y="2719942"/>
              <a:ext cx="2654699" cy="0"/>
            </a:xfrm>
            <a:prstGeom prst="line">
              <a:avLst/>
            </a:prstGeom>
            <a:ln w="9525">
              <a:solidFill>
                <a:srgbClr val="FFFFFF">
                  <a:alpha val="100000"/>
                </a:srgbClr>
              </a:solidFill>
              <a:prstDash val="solid"/>
            </a:ln>
          </p:spPr>
        </p:cxnSp>
        <p:sp>
          <p:nvSpPr>
            <p:cNvPr id="101" name="TextBox 8" descr="{&quot;isTemplate&quot;:true,&quot;type&quot;:&quot;title&quot;,&quot;canOmit&quot;:false,&quot;range&quot;:0}"/>
            <p:cNvSpPr txBox="1"/>
            <p:nvPr/>
          </p:nvSpPr>
          <p:spPr>
            <a:xfrm>
              <a:off x="4852198" y="1883621"/>
              <a:ext cx="2622550" cy="546100"/>
            </a:xfrm>
            <a:prstGeom prst="rect">
              <a:avLst/>
            </a:prstGeom>
          </p:spPr>
          <p:txBody>
            <a:bodyPr vert="horz" wrap="square" lIns="123825" tIns="123825" rIns="57150" bIns="123825" rtlCol="0" anchor="t" anchorCtr="0">
              <a:spAutoFit/>
            </a:bodyPr>
            <a:lstStyle/>
            <a:p>
              <a:pPr marL="0" indent="0" algn="ctr">
                <a:lnSpc>
                  <a:spcPct val="100000"/>
                </a:lnSpc>
                <a:buNone/>
              </a:pPr>
              <a:r>
                <a:rPr lang="zh-CN" sz="2000" b="1">
                  <a:solidFill>
                    <a:srgbClr val="FFFFFF">
                      <a:alpha val="100000"/>
                    </a:srgbClr>
                  </a:solidFill>
                  <a:latin typeface="默认字体"/>
                  <a:ea typeface="默认字体"/>
                  <a:cs typeface="+mn-cs"/>
                </a:rPr>
                <a:t>用户</a:t>
              </a:r>
              <a:endParaRPr/>
            </a:p>
          </p:txBody>
        </p:sp>
        <p:sp>
          <p:nvSpPr>
            <p:cNvPr id="102" name="TextBox 9" descr="{&quot;isTemplate&quot;:true,&quot;type&quot;:&quot;content&quot;,&quot;canOmit&quot;:false,&quot;range&quot;:0}"/>
            <p:cNvSpPr txBox="1"/>
            <p:nvPr/>
          </p:nvSpPr>
          <p:spPr>
            <a:xfrm>
              <a:off x="4662047" y="2924197"/>
              <a:ext cx="3003550" cy="2788227"/>
            </a:xfrm>
            <a:prstGeom prst="rect">
              <a:avLst/>
            </a:prstGeom>
          </p:spPr>
          <p:txBody>
            <a:bodyPr vert="horz" wrap="square" lIns="123825" tIns="123825" rIns="57150" bIns="123825" rtlCol="0" anchor="t" anchorCtr="0">
              <a:noAutofit/>
            </a:bodyPr>
            <a:lstStyle/>
            <a:p>
              <a:pPr marL="285750" indent="-285750" algn="just">
                <a:lnSpc>
                  <a:spcPct val="130000"/>
                </a:lnSpc>
                <a:buFont typeface="Wingdings" charset="2"/>
                <a:buChar char="l"/>
              </a:pPr>
              <a:r>
                <a:rPr lang="zh-CN" sz="1400">
                  <a:solidFill>
                    <a:srgbClr val="FFFFFF">
                      <a:alpha val="100000"/>
                    </a:srgbClr>
                  </a:solidFill>
                  <a:latin typeface="默认字体"/>
                  <a:ea typeface="默认字体"/>
                  <a:cs typeface="+mn-cs"/>
                </a:rPr>
                <a:t>查看所有用户的信息，包括学生和教师。</a:t>
              </a:r>
              <a:endParaRPr/>
            </a:p>
            <a:p>
              <a:pPr marL="285750" indent="-285750" algn="just">
                <a:lnSpc>
                  <a:spcPct val="130000"/>
                </a:lnSpc>
                <a:buFont typeface="Wingdings" charset="2"/>
                <a:buChar char="l"/>
              </a:pPr>
              <a:r>
                <a:rPr lang="zh-CN" sz="1400">
                  <a:solidFill>
                    <a:srgbClr val="FFFFFF">
                      <a:alpha val="100000"/>
                    </a:srgbClr>
                  </a:solidFill>
                  <a:latin typeface="默认字体"/>
                  <a:ea typeface="默认字体"/>
                  <a:cs typeface="+mn-cs"/>
                </a:rPr>
                <a:t>查看、封禁用户</a:t>
              </a:r>
              <a:endParaRPr/>
            </a:p>
          </p:txBody>
        </p:sp>
      </p:grpSp>
      <p:sp>
        <p:nvSpPr>
          <p:cNvPr id="103" name="文本框 102" descr="{&quot;isTemplate&quot;:true,&quot;type&quot;:&quot;title&quot;,&quot;canOmit&quot;:false,&quot;range&quot;:0}"/>
          <p:cNvSpPr txBox="1"/>
          <p:nvPr/>
        </p:nvSpPr>
        <p:spPr>
          <a:xfrm>
            <a:off x="660396" y="418039"/>
            <a:ext cx="10668000" cy="520700"/>
          </a:xfrm>
          <a:prstGeom prst="rect">
            <a:avLst/>
          </a:prstGeom>
          <a:noFill/>
        </p:spPr>
        <p:txBody>
          <a:bodyPr wrap="square" lIns="90000" tIns="46800" rIns="90000" bIns="46800" rtlCol="0" anchor="b" anchorCtr="0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zh-CN" sz="2800" b="1">
                <a:latin typeface="默认字体"/>
                <a:ea typeface="默认字体"/>
                <a:cs typeface="+mn-cs"/>
              </a:rPr>
              <a:t>需求分析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/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 descr="{&quot;isTemplate&quot;:true,&quot;type&quot;:3,&quot;originSlideId&quot;:&quot;9c7ddbd7&quot;}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文本框 104" descr="{&quot;isTemplate&quot;:true,&quot;type&quot;:&quot;title&quot;,&quot;canOmit&quot;:false,&quot;range&quot;:0}"/>
          <p:cNvSpPr txBox="1"/>
          <p:nvPr/>
        </p:nvSpPr>
        <p:spPr>
          <a:xfrm>
            <a:off x="660396" y="418039"/>
            <a:ext cx="10668000" cy="520700"/>
          </a:xfrm>
          <a:prstGeom prst="rect">
            <a:avLst/>
          </a:prstGeom>
          <a:noFill/>
        </p:spPr>
        <p:txBody>
          <a:bodyPr wrap="square" lIns="90000" tIns="46800" rIns="90000" bIns="46800" rtlCol="0" anchor="b" anchorCtr="0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zh-CN" sz="2800" b="1">
                <a:latin typeface="默认字体"/>
                <a:ea typeface="默认字体"/>
                <a:cs typeface="+mn-cs"/>
              </a:rPr>
              <a:t>概要设计</a:t>
            </a:r>
            <a:endParaRPr/>
          </a:p>
        </p:txBody>
      </p:sp>
      <p:grpSp>
        <p:nvGrpSpPr>
          <p:cNvPr id="106" name="组合 105"/>
          <p:cNvGrpSpPr/>
          <p:nvPr/>
        </p:nvGrpSpPr>
        <p:grpSpPr>
          <a:xfrm>
            <a:off x="2283834" y="3032767"/>
            <a:ext cx="3600005" cy="792466"/>
            <a:chOff x="2283834" y="3032767"/>
            <a:chExt cx="3600005" cy="792466"/>
          </a:xfrm>
        </p:grpSpPr>
        <p:grpSp>
          <p:nvGrpSpPr>
            <p:cNvPr id="107" name="组合 106"/>
            <p:cNvGrpSpPr/>
            <p:nvPr/>
          </p:nvGrpSpPr>
          <p:grpSpPr>
            <a:xfrm rot="16200000">
              <a:off x="3949593" y="3032767"/>
              <a:ext cx="283779" cy="283779"/>
              <a:chOff x="1900798" y="3462840"/>
              <a:chExt cx="283779" cy="283779"/>
            </a:xfrm>
            <a:solidFill>
              <a:schemeClr val="accent1">
                <a:alpha val="100000"/>
              </a:schemeClr>
            </a:solidFill>
          </p:grpSpPr>
          <p:sp>
            <p:nvSpPr>
              <p:cNvPr id="108" name="椭圆 12"/>
              <p:cNvSpPr/>
              <p:nvPr/>
            </p:nvSpPr>
            <p:spPr bwMode="auto">
              <a:xfrm>
                <a:off x="1900798" y="3462840"/>
                <a:ext cx="283779" cy="283779"/>
              </a:xfrm>
              <a:prstGeom prst="ellipse">
                <a:avLst/>
              </a:prstGeom>
              <a:grpFill/>
              <a:ln w="254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="horz" wrap="none" lIns="0" tIns="0" rIns="0" bIns="0" numCol="1" spcCol="0" rtlCol="0" fromWordArt="0" anchor="ctr" anchorCtr="0" forceAA="0" compatLnSpc="0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endParaRPr lang="zh-CN" sz="1200">
                  <a:solidFill>
                    <a:schemeClr val="bg1">
                      <a:alpha val="100000"/>
                    </a:schemeClr>
                  </a:solidFill>
                  <a:latin typeface="默认字体"/>
                  <a:ea typeface="默认字体"/>
                  <a:cs typeface="思源黑体 CN Medium"/>
                  <a:sym typeface="思源黑体 CN Normal"/>
                </a:endParaRPr>
              </a:p>
            </p:txBody>
          </p:sp>
          <p:cxnSp>
            <p:nvCxnSpPr>
              <p:cNvPr id="109" name="直接连接符 13"/>
              <p:cNvCxnSpPr/>
              <p:nvPr/>
            </p:nvCxnSpPr>
            <p:spPr>
              <a:xfrm>
                <a:off x="1964107" y="3565439"/>
                <a:ext cx="78581" cy="78581"/>
              </a:xfrm>
              <a:prstGeom prst="line">
                <a:avLst/>
              </a:prstGeom>
              <a:solidFill>
                <a:srgbClr val="FE6764"/>
              </a:solidFill>
              <a:ln w="25400" cap="rnd" cmpd="sng" algn="ctr">
                <a:solidFill>
                  <a:sysClr val="window" lastClr="FFFFFF"/>
                </a:solidFill>
                <a:prstDash val="solid"/>
                <a:round/>
              </a:ln>
              <a:effectLst/>
            </p:spPr>
          </p:cxnSp>
          <p:cxnSp>
            <p:nvCxnSpPr>
              <p:cNvPr id="110" name="直接连接符 14"/>
              <p:cNvCxnSpPr/>
              <p:nvPr/>
            </p:nvCxnSpPr>
            <p:spPr>
              <a:xfrm flipH="1">
                <a:off x="2042687" y="3565439"/>
                <a:ext cx="78581" cy="78581"/>
              </a:xfrm>
              <a:prstGeom prst="line">
                <a:avLst/>
              </a:prstGeom>
              <a:solidFill>
                <a:srgbClr val="FE6764"/>
              </a:solidFill>
              <a:ln w="25400" cap="rnd" cmpd="sng" algn="ctr">
                <a:solidFill>
                  <a:sysClr val="window" lastClr="FFFFFF"/>
                </a:solidFill>
                <a:prstDash val="solid"/>
                <a:round/>
              </a:ln>
              <a:effectLst/>
            </p:spPr>
          </p:cxnSp>
        </p:grpSp>
        <p:grpSp>
          <p:nvGrpSpPr>
            <p:cNvPr id="111" name="组合 110"/>
            <p:cNvGrpSpPr/>
            <p:nvPr/>
          </p:nvGrpSpPr>
          <p:grpSpPr>
            <a:xfrm>
              <a:off x="2283834" y="3453081"/>
              <a:ext cx="3600005" cy="372152"/>
              <a:chOff x="588998" y="3681275"/>
              <a:chExt cx="2879979" cy="372152"/>
            </a:xfrm>
          </p:grpSpPr>
          <p:sp>
            <p:nvSpPr>
              <p:cNvPr id="112" name="文本框 29" descr="{&quot;isTemplate&quot;:true,&quot;type&quot;:&quot;title&quot;,&quot;canOmit&quot;:false,&quot;range&quot;:0}"/>
              <p:cNvSpPr txBox="1"/>
              <p:nvPr/>
            </p:nvSpPr>
            <p:spPr>
              <a:xfrm>
                <a:off x="588998" y="3681275"/>
                <a:ext cx="2879979" cy="304800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>
                <a:noAutofit/>
              </a:bodyPr>
              <a:lstStyle>
                <a:defPPr>
                  <a:defRPr lang="zh-CN"/>
                </a:defPPr>
              </a:lstStyle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r>
                  <a:rPr lang="zh-CN" sz="2000" b="1">
                    <a:solidFill>
                      <a:schemeClr val="accent1">
                        <a:alpha val="100000"/>
                      </a:schemeClr>
                    </a:solidFill>
                    <a:effectLst/>
                    <a:latin typeface="默认字体"/>
                    <a:ea typeface="默认字体"/>
                    <a:cs typeface="思源黑体 CN Medium"/>
                    <a:sym typeface="思源黑体 CN Normal"/>
                  </a:rPr>
                  <a:t>管理端整体流程图</a:t>
                </a:r>
                <a:endParaRPr/>
              </a:p>
            </p:txBody>
          </p:sp>
          <p:cxnSp>
            <p:nvCxnSpPr>
              <p:cNvPr id="113" name="直接连接符 49"/>
              <p:cNvCxnSpPr/>
              <p:nvPr/>
            </p:nvCxnSpPr>
            <p:spPr>
              <a:xfrm>
                <a:off x="1852934" y="4053427"/>
                <a:ext cx="338937" cy="0"/>
              </a:xfrm>
              <a:prstGeom prst="line">
                <a:avLst/>
              </a:prstGeom>
              <a:noFill/>
              <a:ln w="9525" cap="rnd" cmpd="sng" algn="ctr">
                <a:solidFill>
                  <a:srgbClr val="041BB8"/>
                </a:solidFill>
                <a:prstDash val="solid"/>
                <a:miter lim="800000"/>
              </a:ln>
              <a:effectLst/>
            </p:spPr>
          </p:cxnSp>
        </p:grpSp>
      </p:grpSp>
      <p:pic>
        <p:nvPicPr>
          <p:cNvPr id="114" name="图片 1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9653" y="1470614"/>
            <a:ext cx="5646498" cy="312430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/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 descr="{&quot;isTemplate&quot;:true,&quot;type&quot;:2,&quot;originSlideId&quot;:&quot;000008&quot;}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Tencent" descr="{&quot;isTemplate&quot;:true,&quot;type&quot;:&quot;title&quot;,&quot;canOmit&quot;:false,&quot;range&quot;:0}"/>
          <p:cNvSpPr txBox="1"/>
          <p:nvPr/>
        </p:nvSpPr>
        <p:spPr>
          <a:xfrm>
            <a:off x="660400" y="3124200"/>
            <a:ext cx="10909300" cy="82550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1"/>
              </a:spcBef>
              <a:buNone/>
              <a:defRPr sz="4400" b="0" i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defRPr>
            </a:lvl1pPr>
          </a:lstStyle>
          <a:p>
            <a:pPr marL="0" indent="0">
              <a:lnSpc>
                <a:spcPct val="100000"/>
              </a:lnSpc>
              <a:buNone/>
            </a:pPr>
            <a:r>
              <a:rPr lang="zh-CN" sz="4800" b="1">
                <a:latin typeface="微软雅黑"/>
                <a:ea typeface="微软雅黑"/>
                <a:cs typeface="+mj-cs"/>
              </a:rPr>
              <a:t>项目分析和介绍</a:t>
            </a:r>
            <a:endParaRPr/>
          </a:p>
        </p:txBody>
      </p:sp>
      <p:sp>
        <p:nvSpPr>
          <p:cNvPr id="117" name="Tencent"/>
          <p:cNvSpPr txBox="1"/>
          <p:nvPr/>
        </p:nvSpPr>
        <p:spPr>
          <a:xfrm>
            <a:off x="660400" y="2110871"/>
            <a:ext cx="1268296" cy="1089529"/>
          </a:xfrm>
          <a:prstGeom prst="rect">
            <a:avLst/>
          </a:prstGeom>
        </p:spPr>
        <p:txBody>
          <a:bodyPr vert="horz" wrap="none" lIns="91440" tIns="45720" rIns="91440" bIns="45720" rtlCol="0" anchor="b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1"/>
              </a:spcBef>
              <a:buNone/>
              <a:defRPr lang="zh-CN" altLang="en-US" sz="2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7200" b="0" dirty="0">
                <a:solidFill>
                  <a:schemeClr val="accent1"/>
                </a:solidFill>
                <a:latin typeface="+mj-ea"/>
                <a:cs typeface="+mn-cs"/>
              </a:rPr>
              <a:t>01</a:t>
            </a:r>
            <a:endParaRPr lang="en-GB" sz="7200" b="0" dirty="0">
              <a:solidFill>
                <a:schemeClr val="accent1"/>
              </a:solidFill>
              <a:latin typeface="+mj-ea"/>
            </a:endParaRPr>
          </a:p>
        </p:txBody>
      </p:sp>
      <p:cxnSp>
        <p:nvCxnSpPr>
          <p:cNvPr id="118" name="直线连接符 8"/>
          <p:cNvCxnSpPr/>
          <p:nvPr/>
        </p:nvCxnSpPr>
        <p:spPr>
          <a:xfrm>
            <a:off x="660400" y="635000"/>
            <a:ext cx="540000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/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 descr="{&quot;isTemplate&quot;:true,&quot;type&quot;:3,&quot;originSlideId&quot;:&quot;9c7ddbd7&quot;}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文本框 119" descr="{&quot;isTemplate&quot;:true,&quot;type&quot;:&quot;title&quot;,&quot;canOmit&quot;:false,&quot;range&quot;:0}"/>
          <p:cNvSpPr txBox="1"/>
          <p:nvPr/>
        </p:nvSpPr>
        <p:spPr>
          <a:xfrm>
            <a:off x="660396" y="418039"/>
            <a:ext cx="10668000" cy="520700"/>
          </a:xfrm>
          <a:prstGeom prst="rect">
            <a:avLst/>
          </a:prstGeom>
          <a:noFill/>
        </p:spPr>
        <p:txBody>
          <a:bodyPr wrap="square" lIns="90000" tIns="46800" rIns="90000" bIns="46800" rtlCol="0" anchor="b" anchorCtr="0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zh-CN" sz="2800" b="1">
                <a:latin typeface="默认字体"/>
                <a:ea typeface="默认字体"/>
                <a:cs typeface="+mn-cs"/>
              </a:rPr>
              <a:t>概要设计</a:t>
            </a:r>
            <a:endParaRPr/>
          </a:p>
        </p:txBody>
      </p:sp>
      <p:grpSp>
        <p:nvGrpSpPr>
          <p:cNvPr id="121" name="组合 120"/>
          <p:cNvGrpSpPr/>
          <p:nvPr/>
        </p:nvGrpSpPr>
        <p:grpSpPr>
          <a:xfrm>
            <a:off x="-478465" y="3032767"/>
            <a:ext cx="3600005" cy="792466"/>
            <a:chOff x="-478465" y="3032767"/>
            <a:chExt cx="3600005" cy="792466"/>
          </a:xfrm>
        </p:grpSpPr>
        <p:grpSp>
          <p:nvGrpSpPr>
            <p:cNvPr id="122" name="组合 121"/>
            <p:cNvGrpSpPr/>
            <p:nvPr/>
          </p:nvGrpSpPr>
          <p:grpSpPr>
            <a:xfrm rot="16200000">
              <a:off x="1187294" y="3032767"/>
              <a:ext cx="283779" cy="283779"/>
              <a:chOff x="1900798" y="3462840"/>
              <a:chExt cx="283779" cy="283779"/>
            </a:xfrm>
            <a:solidFill>
              <a:schemeClr val="accent1">
                <a:alpha val="100000"/>
              </a:schemeClr>
            </a:solidFill>
          </p:grpSpPr>
          <p:sp>
            <p:nvSpPr>
              <p:cNvPr id="123" name="椭圆 12"/>
              <p:cNvSpPr/>
              <p:nvPr/>
            </p:nvSpPr>
            <p:spPr bwMode="auto">
              <a:xfrm>
                <a:off x="1900798" y="3462840"/>
                <a:ext cx="283779" cy="283779"/>
              </a:xfrm>
              <a:prstGeom prst="ellipse">
                <a:avLst/>
              </a:prstGeom>
              <a:grpFill/>
              <a:ln w="254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="horz" wrap="none" lIns="0" tIns="0" rIns="0" bIns="0" numCol="1" spcCol="0" rtlCol="0" fromWordArt="0" anchor="ctr" anchorCtr="0" forceAA="0" compatLnSpc="0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endParaRPr lang="zh-CN" sz="1200">
                  <a:solidFill>
                    <a:schemeClr val="bg1">
                      <a:alpha val="100000"/>
                    </a:schemeClr>
                  </a:solidFill>
                  <a:latin typeface="默认字体"/>
                  <a:ea typeface="默认字体"/>
                  <a:cs typeface="思源黑体 CN Medium"/>
                  <a:sym typeface="思源黑体 CN Normal"/>
                </a:endParaRPr>
              </a:p>
            </p:txBody>
          </p:sp>
          <p:cxnSp>
            <p:nvCxnSpPr>
              <p:cNvPr id="124" name="直接连接符 13"/>
              <p:cNvCxnSpPr/>
              <p:nvPr/>
            </p:nvCxnSpPr>
            <p:spPr>
              <a:xfrm>
                <a:off x="1964107" y="3565439"/>
                <a:ext cx="78581" cy="78581"/>
              </a:xfrm>
              <a:prstGeom prst="line">
                <a:avLst/>
              </a:prstGeom>
              <a:solidFill>
                <a:srgbClr val="FE6764"/>
              </a:solidFill>
              <a:ln w="25400" cap="rnd" cmpd="sng" algn="ctr">
                <a:solidFill>
                  <a:sysClr val="window" lastClr="FFFFFF"/>
                </a:solidFill>
                <a:prstDash val="solid"/>
                <a:round/>
              </a:ln>
              <a:effectLst/>
            </p:spPr>
          </p:cxnSp>
          <p:cxnSp>
            <p:nvCxnSpPr>
              <p:cNvPr id="125" name="直接连接符 14"/>
              <p:cNvCxnSpPr/>
              <p:nvPr/>
            </p:nvCxnSpPr>
            <p:spPr>
              <a:xfrm flipH="1">
                <a:off x="2042687" y="3565439"/>
                <a:ext cx="78581" cy="78581"/>
              </a:xfrm>
              <a:prstGeom prst="line">
                <a:avLst/>
              </a:prstGeom>
              <a:solidFill>
                <a:srgbClr val="FE6764"/>
              </a:solidFill>
              <a:ln w="25400" cap="rnd" cmpd="sng" algn="ctr">
                <a:solidFill>
                  <a:sysClr val="window" lastClr="FFFFFF"/>
                </a:solidFill>
                <a:prstDash val="solid"/>
                <a:round/>
              </a:ln>
              <a:effectLst/>
            </p:spPr>
          </p:cxnSp>
        </p:grpSp>
        <p:grpSp>
          <p:nvGrpSpPr>
            <p:cNvPr id="126" name="组合 125"/>
            <p:cNvGrpSpPr/>
            <p:nvPr/>
          </p:nvGrpSpPr>
          <p:grpSpPr>
            <a:xfrm>
              <a:off x="-478465" y="3453081"/>
              <a:ext cx="3600005" cy="372152"/>
              <a:chOff x="588998" y="3681275"/>
              <a:chExt cx="2879979" cy="372152"/>
            </a:xfrm>
          </p:grpSpPr>
          <p:sp>
            <p:nvSpPr>
              <p:cNvPr id="127" name="文本框 29" descr="{&quot;isTemplate&quot;:true,&quot;type&quot;:&quot;title&quot;,&quot;canOmit&quot;:false,&quot;range&quot;:0}"/>
              <p:cNvSpPr txBox="1"/>
              <p:nvPr/>
            </p:nvSpPr>
            <p:spPr>
              <a:xfrm>
                <a:off x="588998" y="3681275"/>
                <a:ext cx="2879979" cy="304800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>
                <a:noAutofit/>
              </a:bodyPr>
              <a:lstStyle>
                <a:defPPr>
                  <a:defRPr lang="zh-CN"/>
                </a:defPPr>
              </a:lstStyle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r>
                  <a:rPr lang="zh-CN" sz="2000" b="1">
                    <a:solidFill>
                      <a:schemeClr val="accent1">
                        <a:alpha val="100000"/>
                      </a:schemeClr>
                    </a:solidFill>
                    <a:effectLst/>
                    <a:latin typeface="默认字体"/>
                    <a:ea typeface="默认字体"/>
                    <a:cs typeface="思源黑体 CN Medium"/>
                    <a:sym typeface="思源黑体 CN Normal"/>
                  </a:rPr>
                  <a:t>管理端界面设计</a:t>
                </a:r>
                <a:endParaRPr/>
              </a:p>
            </p:txBody>
          </p:sp>
          <p:cxnSp>
            <p:nvCxnSpPr>
              <p:cNvPr id="128" name="直接连接符 49"/>
              <p:cNvCxnSpPr/>
              <p:nvPr/>
            </p:nvCxnSpPr>
            <p:spPr>
              <a:xfrm>
                <a:off x="1852934" y="4053427"/>
                <a:ext cx="338937" cy="0"/>
              </a:xfrm>
              <a:prstGeom prst="line">
                <a:avLst/>
              </a:prstGeom>
              <a:noFill/>
              <a:ln w="9525" cap="rnd" cmpd="sng" algn="ctr">
                <a:solidFill>
                  <a:srgbClr val="041BB8"/>
                </a:solidFill>
                <a:prstDash val="solid"/>
                <a:miter lim="800000"/>
              </a:ln>
              <a:effectLst/>
            </p:spPr>
          </p:cxnSp>
        </p:grpSp>
      </p:grpSp>
      <p:pic>
        <p:nvPicPr>
          <p:cNvPr id="129" name="图片 1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6483" y="778565"/>
            <a:ext cx="3136935" cy="2356801"/>
          </a:xfrm>
          <a:prstGeom prst="rect">
            <a:avLst/>
          </a:prstGeom>
        </p:spPr>
      </p:pic>
      <p:pic>
        <p:nvPicPr>
          <p:cNvPr id="130" name="图片 1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3418" y="780011"/>
            <a:ext cx="3129539" cy="2252756"/>
          </a:xfrm>
          <a:prstGeom prst="rect">
            <a:avLst/>
          </a:prstGeom>
        </p:spPr>
      </p:pic>
      <p:pic>
        <p:nvPicPr>
          <p:cNvPr id="131" name="图片 1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2685" y="792751"/>
            <a:ext cx="3022003" cy="2207623"/>
          </a:xfrm>
          <a:prstGeom prst="rect">
            <a:avLst/>
          </a:prstGeom>
        </p:spPr>
      </p:pic>
      <p:pic>
        <p:nvPicPr>
          <p:cNvPr id="132" name="图片 13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78365" y="3770019"/>
            <a:ext cx="2745053" cy="2275917"/>
          </a:xfrm>
          <a:prstGeom prst="rect">
            <a:avLst/>
          </a:prstGeom>
        </p:spPr>
      </p:pic>
      <p:pic>
        <p:nvPicPr>
          <p:cNvPr id="133" name="图片 13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94396" y="3825233"/>
            <a:ext cx="2953895" cy="216548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/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 descr="{&quot;isTemplate&quot;:true,&quot;type&quot;:3,&quot;originSlideId&quot;:&quot;9c7ddbd7&quot;}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文本框 134" descr="{&quot;isTemplate&quot;:true,&quot;type&quot;:&quot;title&quot;,&quot;canOmit&quot;:false,&quot;range&quot;:0}"/>
          <p:cNvSpPr txBox="1"/>
          <p:nvPr/>
        </p:nvSpPr>
        <p:spPr>
          <a:xfrm>
            <a:off x="660396" y="418039"/>
            <a:ext cx="10668000" cy="520700"/>
          </a:xfrm>
          <a:prstGeom prst="rect">
            <a:avLst/>
          </a:prstGeom>
          <a:noFill/>
        </p:spPr>
        <p:txBody>
          <a:bodyPr wrap="square" lIns="90000" tIns="46800" rIns="90000" bIns="46800" rtlCol="0" anchor="b" anchorCtr="0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zh-CN" sz="2800" b="1">
                <a:latin typeface="默认字体"/>
                <a:ea typeface="默认字体"/>
                <a:cs typeface="+mn-cs"/>
              </a:rPr>
              <a:t>概要设计</a:t>
            </a:r>
            <a:endParaRPr/>
          </a:p>
        </p:txBody>
      </p:sp>
      <p:grpSp>
        <p:nvGrpSpPr>
          <p:cNvPr id="136" name="组合 135"/>
          <p:cNvGrpSpPr/>
          <p:nvPr/>
        </p:nvGrpSpPr>
        <p:grpSpPr>
          <a:xfrm>
            <a:off x="0" y="3022087"/>
            <a:ext cx="3600005" cy="792466"/>
            <a:chOff x="2283834" y="3032767"/>
            <a:chExt cx="3600005" cy="792466"/>
          </a:xfrm>
        </p:grpSpPr>
        <p:grpSp>
          <p:nvGrpSpPr>
            <p:cNvPr id="137" name="组合 136"/>
            <p:cNvGrpSpPr/>
            <p:nvPr/>
          </p:nvGrpSpPr>
          <p:grpSpPr>
            <a:xfrm rot="16200000">
              <a:off x="3949593" y="3032767"/>
              <a:ext cx="283779" cy="283779"/>
              <a:chOff x="1900798" y="3462840"/>
              <a:chExt cx="283779" cy="283779"/>
            </a:xfrm>
            <a:solidFill>
              <a:schemeClr val="accent1">
                <a:alpha val="100000"/>
              </a:schemeClr>
            </a:solidFill>
          </p:grpSpPr>
          <p:sp>
            <p:nvSpPr>
              <p:cNvPr id="138" name="椭圆 12"/>
              <p:cNvSpPr/>
              <p:nvPr/>
            </p:nvSpPr>
            <p:spPr bwMode="auto">
              <a:xfrm>
                <a:off x="1900798" y="3462840"/>
                <a:ext cx="283779" cy="283779"/>
              </a:xfrm>
              <a:prstGeom prst="ellipse">
                <a:avLst/>
              </a:prstGeom>
              <a:grpFill/>
              <a:ln w="254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="horz" wrap="none" lIns="0" tIns="0" rIns="0" bIns="0" numCol="1" spcCol="0" rtlCol="0" fromWordArt="0" anchor="ctr" anchorCtr="0" forceAA="0" compatLnSpc="0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endParaRPr lang="zh-CN" sz="1200">
                  <a:solidFill>
                    <a:schemeClr val="bg1">
                      <a:alpha val="100000"/>
                    </a:schemeClr>
                  </a:solidFill>
                  <a:latin typeface="默认字体"/>
                  <a:ea typeface="默认字体"/>
                  <a:cs typeface="思源黑体 CN Medium"/>
                  <a:sym typeface="思源黑体 CN Normal"/>
                </a:endParaRPr>
              </a:p>
            </p:txBody>
          </p:sp>
          <p:cxnSp>
            <p:nvCxnSpPr>
              <p:cNvPr id="139" name="直接连接符 13"/>
              <p:cNvCxnSpPr/>
              <p:nvPr/>
            </p:nvCxnSpPr>
            <p:spPr>
              <a:xfrm>
                <a:off x="1964107" y="3565439"/>
                <a:ext cx="78581" cy="78581"/>
              </a:xfrm>
              <a:prstGeom prst="line">
                <a:avLst/>
              </a:prstGeom>
              <a:solidFill>
                <a:srgbClr val="FE6764"/>
              </a:solidFill>
              <a:ln w="25400" cap="rnd" cmpd="sng" algn="ctr">
                <a:solidFill>
                  <a:sysClr val="window" lastClr="FFFFFF"/>
                </a:solidFill>
                <a:prstDash val="solid"/>
                <a:round/>
              </a:ln>
              <a:effectLst/>
            </p:spPr>
          </p:cxnSp>
          <p:cxnSp>
            <p:nvCxnSpPr>
              <p:cNvPr id="140" name="直接连接符 14"/>
              <p:cNvCxnSpPr/>
              <p:nvPr/>
            </p:nvCxnSpPr>
            <p:spPr>
              <a:xfrm flipH="1">
                <a:off x="2042687" y="3565439"/>
                <a:ext cx="78581" cy="78581"/>
              </a:xfrm>
              <a:prstGeom prst="line">
                <a:avLst/>
              </a:prstGeom>
              <a:solidFill>
                <a:srgbClr val="FE6764"/>
              </a:solidFill>
              <a:ln w="25400" cap="rnd" cmpd="sng" algn="ctr">
                <a:solidFill>
                  <a:sysClr val="window" lastClr="FFFFFF"/>
                </a:solidFill>
                <a:prstDash val="solid"/>
                <a:round/>
              </a:ln>
              <a:effectLst/>
            </p:spPr>
          </p:cxnSp>
        </p:grpSp>
        <p:grpSp>
          <p:nvGrpSpPr>
            <p:cNvPr id="141" name="组合 140"/>
            <p:cNvGrpSpPr/>
            <p:nvPr/>
          </p:nvGrpSpPr>
          <p:grpSpPr>
            <a:xfrm>
              <a:off x="2283834" y="3453081"/>
              <a:ext cx="3600005" cy="372152"/>
              <a:chOff x="588998" y="3681275"/>
              <a:chExt cx="2879979" cy="372152"/>
            </a:xfrm>
          </p:grpSpPr>
          <p:sp>
            <p:nvSpPr>
              <p:cNvPr id="142" name="文本框 29" descr="{&quot;isTemplate&quot;:true,&quot;type&quot;:&quot;title&quot;,&quot;canOmit&quot;:false,&quot;range&quot;:0}"/>
              <p:cNvSpPr txBox="1"/>
              <p:nvPr/>
            </p:nvSpPr>
            <p:spPr>
              <a:xfrm>
                <a:off x="588998" y="3681275"/>
                <a:ext cx="2879979" cy="304800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>
                <a:noAutofit/>
              </a:bodyPr>
              <a:lstStyle>
                <a:defPPr>
                  <a:defRPr lang="zh-CN"/>
                </a:defPPr>
              </a:lstStyle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r>
                  <a:rPr lang="zh-CN" sz="2000" b="1">
                    <a:solidFill>
                      <a:schemeClr val="accent1">
                        <a:alpha val="100000"/>
                      </a:schemeClr>
                    </a:solidFill>
                    <a:effectLst/>
                    <a:latin typeface="默认字体"/>
                    <a:ea typeface="默认字体"/>
                    <a:cs typeface="思源黑体 CN Medium"/>
                    <a:sym typeface="思源黑体 CN Normal"/>
                  </a:rPr>
                  <a:t>管理端接口设计</a:t>
                </a:r>
                <a:endParaRPr/>
              </a:p>
            </p:txBody>
          </p:sp>
          <p:cxnSp>
            <p:nvCxnSpPr>
              <p:cNvPr id="143" name="直接连接符 49"/>
              <p:cNvCxnSpPr/>
              <p:nvPr/>
            </p:nvCxnSpPr>
            <p:spPr>
              <a:xfrm>
                <a:off x="1852934" y="4053427"/>
                <a:ext cx="338937" cy="0"/>
              </a:xfrm>
              <a:prstGeom prst="line">
                <a:avLst/>
              </a:prstGeom>
              <a:noFill/>
              <a:ln w="9525" cap="rnd" cmpd="sng" algn="ctr">
                <a:solidFill>
                  <a:srgbClr val="041BB8"/>
                </a:solidFill>
                <a:prstDash val="solid"/>
                <a:miter lim="800000"/>
              </a:ln>
              <a:effectLst/>
            </p:spPr>
          </p:cxnSp>
        </p:grpSp>
      </p:grpSp>
      <p:pic>
        <p:nvPicPr>
          <p:cNvPr id="144" name="图片 14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8125" y="1454150"/>
            <a:ext cx="6455899" cy="39497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/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 descr="{&quot;isTemplate&quot;:true,&quot;type&quot;:3,&quot;originSlideId&quot;:&quot;9c7ddbd7&quot;}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文本框 145" descr="{&quot;isTemplate&quot;:true,&quot;type&quot;:&quot;title&quot;,&quot;canOmit&quot;:false,&quot;range&quot;:0}"/>
          <p:cNvSpPr txBox="1"/>
          <p:nvPr/>
        </p:nvSpPr>
        <p:spPr>
          <a:xfrm>
            <a:off x="660396" y="418039"/>
            <a:ext cx="10668000" cy="520700"/>
          </a:xfrm>
          <a:prstGeom prst="rect">
            <a:avLst/>
          </a:prstGeom>
          <a:noFill/>
        </p:spPr>
        <p:txBody>
          <a:bodyPr wrap="square" lIns="90000" tIns="46800" rIns="90000" bIns="46800" rtlCol="0" anchor="b" anchorCtr="0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zh-CN" sz="2800" b="1">
                <a:latin typeface="默认字体"/>
                <a:ea typeface="默认字体"/>
                <a:cs typeface="+mn-cs"/>
              </a:rPr>
              <a:t>详细设计</a:t>
            </a:r>
            <a:endParaRPr/>
          </a:p>
        </p:txBody>
      </p:sp>
      <p:grpSp>
        <p:nvGrpSpPr>
          <p:cNvPr id="147" name="组合 146"/>
          <p:cNvGrpSpPr/>
          <p:nvPr/>
        </p:nvGrpSpPr>
        <p:grpSpPr>
          <a:xfrm>
            <a:off x="-599980" y="3245418"/>
            <a:ext cx="3600005" cy="792466"/>
            <a:chOff x="-599980" y="3245418"/>
            <a:chExt cx="3600005" cy="792466"/>
          </a:xfrm>
        </p:grpSpPr>
        <p:grpSp>
          <p:nvGrpSpPr>
            <p:cNvPr id="148" name="组合 147"/>
            <p:cNvGrpSpPr/>
            <p:nvPr/>
          </p:nvGrpSpPr>
          <p:grpSpPr>
            <a:xfrm rot="16200000">
              <a:off x="1065779" y="3245418"/>
              <a:ext cx="283779" cy="283779"/>
              <a:chOff x="1900798" y="3462840"/>
              <a:chExt cx="283779" cy="283779"/>
            </a:xfrm>
            <a:solidFill>
              <a:schemeClr val="accent1">
                <a:alpha val="100000"/>
              </a:schemeClr>
            </a:solidFill>
          </p:grpSpPr>
          <p:sp>
            <p:nvSpPr>
              <p:cNvPr id="149" name="椭圆 12"/>
              <p:cNvSpPr/>
              <p:nvPr/>
            </p:nvSpPr>
            <p:spPr bwMode="auto">
              <a:xfrm>
                <a:off x="1900798" y="3462840"/>
                <a:ext cx="283779" cy="283779"/>
              </a:xfrm>
              <a:prstGeom prst="ellipse">
                <a:avLst/>
              </a:prstGeom>
              <a:grpFill/>
              <a:ln w="254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="horz" wrap="none" lIns="0" tIns="0" rIns="0" bIns="0" numCol="1" spcCol="0" rtlCol="0" fromWordArt="0" anchor="ctr" anchorCtr="0" forceAA="0" compatLnSpc="0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endParaRPr lang="zh-CN" sz="1200">
                  <a:solidFill>
                    <a:schemeClr val="bg1">
                      <a:alpha val="100000"/>
                    </a:schemeClr>
                  </a:solidFill>
                  <a:latin typeface="默认字体"/>
                  <a:ea typeface="默认字体"/>
                  <a:cs typeface="思源黑体 CN Medium"/>
                  <a:sym typeface="思源黑体 CN Normal"/>
                </a:endParaRPr>
              </a:p>
            </p:txBody>
          </p:sp>
          <p:cxnSp>
            <p:nvCxnSpPr>
              <p:cNvPr id="150" name="直接连接符 13"/>
              <p:cNvCxnSpPr/>
              <p:nvPr/>
            </p:nvCxnSpPr>
            <p:spPr>
              <a:xfrm>
                <a:off x="1964107" y="3565439"/>
                <a:ext cx="78581" cy="78581"/>
              </a:xfrm>
              <a:prstGeom prst="line">
                <a:avLst/>
              </a:prstGeom>
              <a:solidFill>
                <a:srgbClr val="FE6764"/>
              </a:solidFill>
              <a:ln w="25400" cap="rnd" cmpd="sng" algn="ctr">
                <a:solidFill>
                  <a:sysClr val="window" lastClr="FFFFFF"/>
                </a:solidFill>
                <a:prstDash val="solid"/>
                <a:round/>
              </a:ln>
              <a:effectLst/>
            </p:spPr>
          </p:cxnSp>
          <p:cxnSp>
            <p:nvCxnSpPr>
              <p:cNvPr id="151" name="直接连接符 14"/>
              <p:cNvCxnSpPr/>
              <p:nvPr/>
            </p:nvCxnSpPr>
            <p:spPr>
              <a:xfrm flipH="1">
                <a:off x="2042687" y="3565439"/>
                <a:ext cx="78581" cy="78581"/>
              </a:xfrm>
              <a:prstGeom prst="line">
                <a:avLst/>
              </a:prstGeom>
              <a:solidFill>
                <a:srgbClr val="FE6764"/>
              </a:solidFill>
              <a:ln w="25400" cap="rnd" cmpd="sng" algn="ctr">
                <a:solidFill>
                  <a:sysClr val="window" lastClr="FFFFFF"/>
                </a:solidFill>
                <a:prstDash val="solid"/>
                <a:round/>
              </a:ln>
              <a:effectLst/>
            </p:spPr>
          </p:cxnSp>
        </p:grpSp>
        <p:grpSp>
          <p:nvGrpSpPr>
            <p:cNvPr id="152" name="组合 151"/>
            <p:cNvGrpSpPr/>
            <p:nvPr/>
          </p:nvGrpSpPr>
          <p:grpSpPr>
            <a:xfrm>
              <a:off x="-599980" y="3665732"/>
              <a:ext cx="3600005" cy="372152"/>
              <a:chOff x="588998" y="3681275"/>
              <a:chExt cx="2879979" cy="372152"/>
            </a:xfrm>
          </p:grpSpPr>
          <p:sp>
            <p:nvSpPr>
              <p:cNvPr id="153" name="文本框 29" descr="{&quot;isTemplate&quot;:true,&quot;type&quot;:&quot;title&quot;,&quot;canOmit&quot;:false,&quot;range&quot;:0}"/>
              <p:cNvSpPr txBox="1"/>
              <p:nvPr/>
            </p:nvSpPr>
            <p:spPr>
              <a:xfrm>
                <a:off x="588998" y="3681275"/>
                <a:ext cx="2879979" cy="304800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>
                <a:noAutofit/>
              </a:bodyPr>
              <a:lstStyle>
                <a:defPPr>
                  <a:defRPr lang="zh-CN"/>
                </a:defPPr>
              </a:lstStyle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r>
                  <a:rPr lang="zh-CN" sz="2000" b="1">
                    <a:solidFill>
                      <a:schemeClr val="accent1">
                        <a:alpha val="100000"/>
                      </a:schemeClr>
                    </a:solidFill>
                    <a:effectLst/>
                    <a:latin typeface="默认字体"/>
                    <a:ea typeface="默认字体"/>
                    <a:cs typeface="思源黑体 CN Medium"/>
                    <a:sym typeface="思源黑体 CN Normal"/>
                  </a:rPr>
                  <a:t>类图</a:t>
                </a:r>
                <a:endParaRPr/>
              </a:p>
            </p:txBody>
          </p:sp>
          <p:cxnSp>
            <p:nvCxnSpPr>
              <p:cNvPr id="154" name="直接连接符 49"/>
              <p:cNvCxnSpPr/>
              <p:nvPr/>
            </p:nvCxnSpPr>
            <p:spPr>
              <a:xfrm>
                <a:off x="1852934" y="4053427"/>
                <a:ext cx="338937" cy="0"/>
              </a:xfrm>
              <a:prstGeom prst="line">
                <a:avLst/>
              </a:prstGeom>
              <a:noFill/>
              <a:ln w="9525" cap="rnd" cmpd="sng" algn="ctr">
                <a:solidFill>
                  <a:srgbClr val="041BB8"/>
                </a:solidFill>
                <a:prstDash val="solid"/>
                <a:miter lim="800000"/>
              </a:ln>
              <a:effectLst/>
            </p:spPr>
          </p:cxnSp>
        </p:grpSp>
      </p:grpSp>
      <p:pic>
        <p:nvPicPr>
          <p:cNvPr id="155" name="图片 15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6880" y="1006494"/>
            <a:ext cx="2253614" cy="504540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/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 descr="{&quot;isTemplate&quot;:true,&quot;type&quot;:3,&quot;originSlideId&quot;:&quot;9c7ddbd7&quot;}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文本框 156" descr="{&quot;isTemplate&quot;:true,&quot;type&quot;:&quot;title&quot;,&quot;canOmit&quot;:false,&quot;range&quot;:0}"/>
          <p:cNvSpPr txBox="1"/>
          <p:nvPr/>
        </p:nvSpPr>
        <p:spPr>
          <a:xfrm>
            <a:off x="660396" y="418039"/>
            <a:ext cx="10668000" cy="520700"/>
          </a:xfrm>
          <a:prstGeom prst="rect">
            <a:avLst/>
          </a:prstGeom>
          <a:noFill/>
        </p:spPr>
        <p:txBody>
          <a:bodyPr wrap="square" lIns="90000" tIns="46800" rIns="90000" bIns="46800" rtlCol="0" anchor="b" anchorCtr="0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zh-CN" sz="2800" b="1">
                <a:latin typeface="默认字体"/>
                <a:ea typeface="默认字体"/>
                <a:cs typeface="+mn-cs"/>
              </a:rPr>
              <a:t>代码实现</a:t>
            </a:r>
            <a:endParaRPr/>
          </a:p>
        </p:txBody>
      </p:sp>
      <p:sp>
        <p:nvSpPr>
          <p:cNvPr id="158" name="文本框 157"/>
          <p:cNvSpPr txBox="1"/>
          <p:nvPr/>
        </p:nvSpPr>
        <p:spPr>
          <a:xfrm>
            <a:off x="501646" y="1110248"/>
            <a:ext cx="2127250" cy="9144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2700">
            <a:prstDash val="solid"/>
            <a:miter lim="800000"/>
          </a:ln>
        </p:spPr>
        <p:txBody>
          <a:bodyPr>
            <a:spAutoFit/>
          </a:bodyPr>
          <a:lstStyle/>
          <a:p>
            <a:r>
              <a:rPr lang="zh-CN" b="1">
                <a:solidFill>
                  <a:schemeClr val="bg1">
                    <a:alpha val="100000"/>
                  </a:schemeClr>
                </a:solidFill>
              </a:rPr>
              <a:t>使用</a:t>
            </a:r>
            <a:r>
              <a:rPr lang="en-US" b="1">
                <a:solidFill>
                  <a:schemeClr val="bg1">
                    <a:alpha val="100000"/>
                  </a:schemeClr>
                </a:solidFill>
              </a:rPr>
              <a:t>VUE3</a:t>
            </a:r>
            <a:r>
              <a:rPr lang="zh-CN" b="1">
                <a:solidFill>
                  <a:schemeClr val="bg1">
                    <a:alpha val="100000"/>
                  </a:schemeClr>
                </a:solidFill>
              </a:rPr>
              <a:t>完成：</a:t>
            </a:r>
            <a:endParaRPr/>
          </a:p>
          <a:p>
            <a:r>
              <a:rPr lang="zh-CN" b="1">
                <a:solidFill>
                  <a:schemeClr val="bg1">
                    <a:alpha val="100000"/>
                  </a:schemeClr>
                </a:solidFill>
              </a:rPr>
              <a:t>教师端网页讨论区和题库部分</a:t>
            </a:r>
            <a:endParaRPr/>
          </a:p>
        </p:txBody>
      </p:sp>
      <p:pic>
        <p:nvPicPr>
          <p:cNvPr id="159" name="图片 15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3431" y="1110248"/>
            <a:ext cx="7496513" cy="517294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/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文本框 160"/>
          <p:cNvSpPr txBox="1"/>
          <p:nvPr/>
        </p:nvSpPr>
        <p:spPr>
          <a:xfrm>
            <a:off x="4976879" y="2971800"/>
            <a:ext cx="2372187" cy="92333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 wrap="square">
            <a:spAutoFit/>
          </a:bodyPr>
          <a:lstStyle/>
          <a:p>
            <a:r>
              <a:rPr lang="en-US" altLang="zh-CN" sz="5400" b="1" dirty="0">
                <a:solidFill>
                  <a:schemeClr val="accent4">
                    <a:alpha val="100000"/>
                  </a:schemeClr>
                </a:solidFill>
              </a:rPr>
              <a:t>XXX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/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 descr="{&quot;isTemplate&quot;:true,&quot;type&quot;:&quot;page&quot;,&quot;originSlideId&quot;:&quot;b1ad43b8&quot;}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" name="Group 513"/>
          <p:cNvGrpSpPr/>
          <p:nvPr/>
        </p:nvGrpSpPr>
        <p:grpSpPr>
          <a:xfrm>
            <a:off x="636033" y="1751287"/>
            <a:ext cx="3519940" cy="4234459"/>
            <a:chOff x="636033" y="1751287"/>
            <a:chExt cx="3519940" cy="4234459"/>
          </a:xfrm>
        </p:grpSpPr>
        <p:sp>
          <p:nvSpPr>
            <p:cNvPr id="164" name="AutoShape 2"/>
            <p:cNvSpPr/>
            <p:nvPr/>
          </p:nvSpPr>
          <p:spPr>
            <a:xfrm>
              <a:off x="636033" y="1751287"/>
              <a:ext cx="3519940" cy="4234459"/>
            </a:xfrm>
            <a:prstGeom prst="roundRect">
              <a:avLst/>
            </a:prstGeom>
            <a:solidFill>
              <a:schemeClr val="accent2">
                <a:alpha val="100000"/>
              </a:schemeClr>
            </a:solidFill>
          </p:spPr>
          <p:txBody>
            <a:bodyPr/>
            <a:lstStyle/>
            <a:p>
              <a:endParaRPr lang="zh-CN">
                <a:latin typeface="默认字体"/>
                <a:ea typeface="默认字体"/>
                <a:cs typeface="+mn-cs"/>
              </a:endParaRPr>
            </a:p>
          </p:txBody>
        </p:sp>
        <p:cxnSp>
          <p:nvCxnSpPr>
            <p:cNvPr id="165" name="Connector 3"/>
            <p:cNvCxnSpPr/>
            <p:nvPr/>
          </p:nvCxnSpPr>
          <p:spPr>
            <a:xfrm>
              <a:off x="1068653" y="2719942"/>
              <a:ext cx="2654699" cy="0"/>
            </a:xfrm>
            <a:prstGeom prst="line">
              <a:avLst/>
            </a:prstGeom>
            <a:ln w="9525">
              <a:solidFill>
                <a:srgbClr val="FFFFFF">
                  <a:alpha val="100000"/>
                </a:srgbClr>
              </a:solidFill>
              <a:prstDash val="solid"/>
            </a:ln>
          </p:spPr>
        </p:cxnSp>
        <p:sp>
          <p:nvSpPr>
            <p:cNvPr id="166" name="TextBox 4" descr="{&quot;isTemplate&quot;:true,&quot;type&quot;:&quot;title&quot;,&quot;canOmit&quot;:false,&quot;range&quot;:0}"/>
            <p:cNvSpPr txBox="1"/>
            <p:nvPr/>
          </p:nvSpPr>
          <p:spPr>
            <a:xfrm>
              <a:off x="1084612" y="1883621"/>
              <a:ext cx="2622550" cy="546100"/>
            </a:xfrm>
            <a:prstGeom prst="rect">
              <a:avLst/>
            </a:prstGeom>
          </p:spPr>
          <p:txBody>
            <a:bodyPr vert="horz" wrap="square" lIns="123825" tIns="123825" rIns="57150" bIns="123825" rtlCol="0" anchor="t" anchorCtr="0">
              <a:spAutoFit/>
            </a:bodyPr>
            <a:lstStyle/>
            <a:p>
              <a:pPr marL="0" indent="0" algn="ctr">
                <a:lnSpc>
                  <a:spcPct val="100000"/>
                </a:lnSpc>
                <a:buNone/>
              </a:pPr>
              <a:r>
                <a:rPr lang="zh-CN" sz="2000" b="1">
                  <a:solidFill>
                    <a:srgbClr val="FFFFFF">
                      <a:alpha val="100000"/>
                    </a:srgbClr>
                  </a:solidFill>
                  <a:latin typeface="默认字体"/>
                  <a:ea typeface="默认字体"/>
                  <a:cs typeface="+mn-cs"/>
                </a:rPr>
                <a:t>教师端认证部分</a:t>
              </a:r>
              <a:endParaRPr/>
            </a:p>
          </p:txBody>
        </p:sp>
        <p:sp>
          <p:nvSpPr>
            <p:cNvPr id="167" name="TextBox 5" descr="{&quot;isTemplate&quot;:true,&quot;type&quot;:&quot;content&quot;,&quot;canOmit&quot;:false,&quot;range&quot;:0}"/>
            <p:cNvSpPr txBox="1"/>
            <p:nvPr/>
          </p:nvSpPr>
          <p:spPr>
            <a:xfrm>
              <a:off x="894460" y="2924197"/>
              <a:ext cx="3003550" cy="2788227"/>
            </a:xfrm>
            <a:prstGeom prst="rect">
              <a:avLst/>
            </a:prstGeom>
          </p:spPr>
          <p:txBody>
            <a:bodyPr vert="horz" wrap="square" lIns="123825" tIns="123825" rIns="57150" bIns="123825" rtlCol="0" anchor="t" anchorCtr="0">
              <a:noAutofit/>
            </a:bodyPr>
            <a:lstStyle/>
            <a:p>
              <a:pPr marL="285750" indent="-285750" algn="just">
                <a:lnSpc>
                  <a:spcPct val="130000"/>
                </a:lnSpc>
                <a:buFont typeface="Wingdings" charset="2"/>
                <a:buChar char="l"/>
              </a:pPr>
              <a:r>
                <a:rPr lang="zh-CN" sz="1400">
                  <a:solidFill>
                    <a:srgbClr val="FFFFFF">
                      <a:alpha val="100000"/>
                    </a:srgbClr>
                  </a:solidFill>
                  <a:latin typeface="默认字体"/>
                  <a:ea typeface="默认字体"/>
                  <a:cs typeface="+mn-cs"/>
                </a:rPr>
                <a:t>登录：输入邮箱和密码进行登录</a:t>
              </a:r>
              <a:endParaRPr/>
            </a:p>
            <a:p>
              <a:pPr marL="285750" indent="-285750" algn="just">
                <a:lnSpc>
                  <a:spcPct val="130000"/>
                </a:lnSpc>
                <a:buFont typeface="Wingdings" charset="2"/>
                <a:buChar char="l"/>
              </a:pPr>
              <a:r>
                <a:rPr lang="zh-CN" sz="1400">
                  <a:solidFill>
                    <a:srgbClr val="FFFFFF">
                      <a:alpha val="100000"/>
                    </a:srgbClr>
                  </a:solidFill>
                  <a:latin typeface="默认字体"/>
                  <a:ea typeface="默认字体"/>
                  <a:cs typeface="+mn-cs"/>
                </a:rPr>
                <a:t>注册：输入邮箱、邮箱验证码和密码进行登录</a:t>
              </a:r>
              <a:endParaRPr/>
            </a:p>
            <a:p>
              <a:pPr marL="285750" indent="-285750" algn="just">
                <a:lnSpc>
                  <a:spcPct val="130000"/>
                </a:lnSpc>
                <a:buFont typeface="Wingdings" charset="2"/>
                <a:buChar char="l"/>
              </a:pPr>
              <a:r>
                <a:rPr lang="zh-CN" sz="1400">
                  <a:solidFill>
                    <a:srgbClr val="FFFFFF">
                      <a:alpha val="100000"/>
                    </a:srgbClr>
                  </a:solidFill>
                  <a:latin typeface="默认字体"/>
                  <a:ea typeface="默认字体"/>
                  <a:cs typeface="+mn-cs"/>
                </a:rPr>
                <a:t>个人信息记录：系统记录用户信息</a:t>
              </a:r>
              <a:endParaRPr/>
            </a:p>
          </p:txBody>
        </p:sp>
      </p:grpSp>
      <p:grpSp>
        <p:nvGrpSpPr>
          <p:cNvPr id="168" name="Group 518"/>
          <p:cNvGrpSpPr/>
          <p:nvPr/>
        </p:nvGrpSpPr>
        <p:grpSpPr>
          <a:xfrm>
            <a:off x="4403619" y="1751287"/>
            <a:ext cx="3519940" cy="4234459"/>
            <a:chOff x="4403619" y="1751287"/>
            <a:chExt cx="3519940" cy="4234459"/>
          </a:xfrm>
        </p:grpSpPr>
        <p:sp>
          <p:nvSpPr>
            <p:cNvPr id="169" name="AutoShape 6"/>
            <p:cNvSpPr/>
            <p:nvPr/>
          </p:nvSpPr>
          <p:spPr>
            <a:xfrm>
              <a:off x="4403619" y="1751287"/>
              <a:ext cx="3519940" cy="4234459"/>
            </a:xfrm>
            <a:prstGeom prst="roundRect">
              <a:avLst/>
            </a:prstGeom>
            <a:solidFill>
              <a:schemeClr val="accent2">
                <a:alpha val="100000"/>
              </a:schemeClr>
            </a:solidFill>
          </p:spPr>
          <p:txBody>
            <a:bodyPr/>
            <a:lstStyle/>
            <a:p>
              <a:endParaRPr lang="zh-CN">
                <a:latin typeface="默认字体"/>
                <a:ea typeface="默认字体"/>
                <a:cs typeface="+mn-cs"/>
              </a:endParaRPr>
            </a:p>
          </p:txBody>
        </p:sp>
        <p:cxnSp>
          <p:nvCxnSpPr>
            <p:cNvPr id="170" name="Connector 7"/>
            <p:cNvCxnSpPr/>
            <p:nvPr/>
          </p:nvCxnSpPr>
          <p:spPr>
            <a:xfrm>
              <a:off x="4836240" y="2719942"/>
              <a:ext cx="2654699" cy="0"/>
            </a:xfrm>
            <a:prstGeom prst="line">
              <a:avLst/>
            </a:prstGeom>
            <a:ln w="9525">
              <a:solidFill>
                <a:srgbClr val="FFFFFF">
                  <a:alpha val="100000"/>
                </a:srgbClr>
              </a:solidFill>
              <a:prstDash val="solid"/>
            </a:ln>
          </p:spPr>
        </p:cxnSp>
        <p:sp>
          <p:nvSpPr>
            <p:cNvPr id="171" name="TextBox 8" descr="{&quot;isTemplate&quot;:true,&quot;type&quot;:&quot;title&quot;,&quot;canOmit&quot;:false,&quot;range&quot;:0}"/>
            <p:cNvSpPr txBox="1"/>
            <p:nvPr/>
          </p:nvSpPr>
          <p:spPr>
            <a:xfrm>
              <a:off x="4852198" y="1883621"/>
              <a:ext cx="2622550" cy="546100"/>
            </a:xfrm>
            <a:prstGeom prst="rect">
              <a:avLst/>
            </a:prstGeom>
          </p:spPr>
          <p:txBody>
            <a:bodyPr vert="horz" wrap="square" lIns="123825" tIns="123825" rIns="57150" bIns="123825" rtlCol="0" anchor="t" anchorCtr="0">
              <a:spAutoFit/>
            </a:bodyPr>
            <a:lstStyle/>
            <a:p>
              <a:pPr marL="0" indent="0" algn="ctr">
                <a:lnSpc>
                  <a:spcPct val="100000"/>
                </a:lnSpc>
                <a:buNone/>
              </a:pPr>
              <a:r>
                <a:rPr lang="zh-CN" sz="2000" b="1">
                  <a:solidFill>
                    <a:srgbClr val="FFFFFF">
                      <a:alpha val="100000"/>
                    </a:srgbClr>
                  </a:solidFill>
                  <a:latin typeface="默认字体"/>
                  <a:ea typeface="默认字体"/>
                  <a:cs typeface="+mn-cs"/>
                </a:rPr>
                <a:t>教师端课程部分</a:t>
              </a:r>
              <a:endParaRPr/>
            </a:p>
          </p:txBody>
        </p:sp>
        <p:sp>
          <p:nvSpPr>
            <p:cNvPr id="172" name="TextBox 9" descr="{&quot;isTemplate&quot;:true,&quot;type&quot;:&quot;content&quot;,&quot;canOmit&quot;:false,&quot;range&quot;:0}"/>
            <p:cNvSpPr txBox="1"/>
            <p:nvPr/>
          </p:nvSpPr>
          <p:spPr>
            <a:xfrm>
              <a:off x="4662047" y="2924197"/>
              <a:ext cx="3003550" cy="2788227"/>
            </a:xfrm>
            <a:prstGeom prst="rect">
              <a:avLst/>
            </a:prstGeom>
          </p:spPr>
          <p:txBody>
            <a:bodyPr vert="horz" wrap="square" lIns="123825" tIns="123825" rIns="57150" bIns="123825" rtlCol="0" anchor="t" anchorCtr="0">
              <a:noAutofit/>
            </a:bodyPr>
            <a:lstStyle/>
            <a:p>
              <a:pPr marL="285750" indent="-285750" algn="just">
                <a:lnSpc>
                  <a:spcPct val="130000"/>
                </a:lnSpc>
                <a:buFont typeface="Wingdings" charset="2"/>
                <a:buChar char="l"/>
              </a:pPr>
              <a:r>
                <a:rPr lang="zh-CN" sz="1400">
                  <a:solidFill>
                    <a:srgbClr val="FFFFFF">
                      <a:alpha val="100000"/>
                    </a:srgbClr>
                  </a:solidFill>
                  <a:latin typeface="默认字体"/>
                  <a:ea typeface="默认字体"/>
                  <a:cs typeface="+mn-cs"/>
                </a:rPr>
                <a:t>创建课程：填写信息创建全新课程</a:t>
              </a:r>
              <a:endParaRPr/>
            </a:p>
            <a:p>
              <a:pPr marL="285750" indent="-285750" algn="just">
                <a:lnSpc>
                  <a:spcPct val="130000"/>
                </a:lnSpc>
                <a:buFont typeface="Wingdings" charset="2"/>
                <a:buChar char="l"/>
              </a:pPr>
              <a:r>
                <a:rPr lang="zh-CN" sz="1400">
                  <a:solidFill>
                    <a:srgbClr val="FFFFFF">
                      <a:alpha val="100000"/>
                    </a:srgbClr>
                  </a:solidFill>
                  <a:latin typeface="默认字体"/>
                  <a:ea typeface="默认字体"/>
                  <a:cs typeface="+mn-cs"/>
                </a:rPr>
                <a:t>课程管理：查看教师的课程列表</a:t>
              </a:r>
              <a:endParaRPr/>
            </a:p>
            <a:p>
              <a:pPr marL="285750" indent="-285750" algn="just">
                <a:lnSpc>
                  <a:spcPct val="130000"/>
                </a:lnSpc>
                <a:buFont typeface="Wingdings" charset="2"/>
                <a:buChar char="l"/>
              </a:pPr>
              <a:r>
                <a:rPr lang="zh-CN" sz="1400">
                  <a:solidFill>
                    <a:srgbClr val="FFFFFF">
                      <a:alpha val="100000"/>
                    </a:srgbClr>
                  </a:solidFill>
                  <a:latin typeface="默认字体"/>
                  <a:ea typeface="默认字体"/>
                  <a:cs typeface="+mn-cs"/>
                </a:rPr>
                <a:t>加入课程：搜索课程后加入</a:t>
              </a:r>
              <a:endParaRPr/>
            </a:p>
            <a:p>
              <a:pPr marL="285750" indent="-285750" algn="just">
                <a:lnSpc>
                  <a:spcPct val="130000"/>
                </a:lnSpc>
                <a:buFont typeface="Wingdings" charset="2"/>
                <a:buChar char="l"/>
              </a:pPr>
              <a:r>
                <a:rPr lang="zh-CN" sz="1400">
                  <a:solidFill>
                    <a:srgbClr val="FFFFFF">
                      <a:alpha val="100000"/>
                    </a:srgbClr>
                  </a:solidFill>
                  <a:latin typeface="默认字体"/>
                  <a:ea typeface="默认字体"/>
                  <a:cs typeface="+mn-cs"/>
                </a:rPr>
                <a:t>课程功能：具体有讨论区，课堂，公告发布</a:t>
              </a:r>
              <a:endParaRPr/>
            </a:p>
          </p:txBody>
        </p:sp>
      </p:grpSp>
      <p:grpSp>
        <p:nvGrpSpPr>
          <p:cNvPr id="173" name="Group 523"/>
          <p:cNvGrpSpPr/>
          <p:nvPr/>
        </p:nvGrpSpPr>
        <p:grpSpPr>
          <a:xfrm>
            <a:off x="8171205" y="1751287"/>
            <a:ext cx="3519940" cy="4234459"/>
            <a:chOff x="8171205" y="1751287"/>
            <a:chExt cx="3519940" cy="4234459"/>
          </a:xfrm>
        </p:grpSpPr>
        <p:sp>
          <p:nvSpPr>
            <p:cNvPr id="174" name="AutoShape 10"/>
            <p:cNvSpPr/>
            <p:nvPr/>
          </p:nvSpPr>
          <p:spPr>
            <a:xfrm>
              <a:off x="8171205" y="1751287"/>
              <a:ext cx="3519940" cy="4234459"/>
            </a:xfrm>
            <a:prstGeom prst="roundRect">
              <a:avLst/>
            </a:prstGeom>
            <a:solidFill>
              <a:schemeClr val="accent2">
                <a:alpha val="100000"/>
              </a:schemeClr>
            </a:solidFill>
          </p:spPr>
          <p:txBody>
            <a:bodyPr/>
            <a:lstStyle/>
            <a:p>
              <a:endParaRPr lang="zh-CN">
                <a:latin typeface="默认字体"/>
                <a:ea typeface="默认字体"/>
                <a:cs typeface="+mn-cs"/>
              </a:endParaRPr>
            </a:p>
          </p:txBody>
        </p:sp>
        <p:cxnSp>
          <p:nvCxnSpPr>
            <p:cNvPr id="175" name="Connector 11"/>
            <p:cNvCxnSpPr/>
            <p:nvPr/>
          </p:nvCxnSpPr>
          <p:spPr>
            <a:xfrm>
              <a:off x="8603826" y="2719942"/>
              <a:ext cx="2654699" cy="0"/>
            </a:xfrm>
            <a:prstGeom prst="line">
              <a:avLst/>
            </a:prstGeom>
            <a:ln w="9525">
              <a:solidFill>
                <a:srgbClr val="FFFFFF">
                  <a:alpha val="100000"/>
                </a:srgbClr>
              </a:solidFill>
              <a:prstDash val="solid"/>
            </a:ln>
          </p:spPr>
        </p:cxnSp>
        <p:sp>
          <p:nvSpPr>
            <p:cNvPr id="176" name="TextBox 12" descr="{&quot;isTemplate&quot;:true,&quot;type&quot;:&quot;title&quot;,&quot;canOmit&quot;:false,&quot;range&quot;:0}"/>
            <p:cNvSpPr txBox="1"/>
            <p:nvPr/>
          </p:nvSpPr>
          <p:spPr>
            <a:xfrm>
              <a:off x="8619785" y="1883621"/>
              <a:ext cx="2622550" cy="546100"/>
            </a:xfrm>
            <a:prstGeom prst="rect">
              <a:avLst/>
            </a:prstGeom>
          </p:spPr>
          <p:txBody>
            <a:bodyPr vert="horz" wrap="square" lIns="123825" tIns="123825" rIns="57150" bIns="123825" rtlCol="0" anchor="t" anchorCtr="0">
              <a:spAutoFit/>
            </a:bodyPr>
            <a:lstStyle/>
            <a:p>
              <a:pPr marL="0" indent="0" algn="ctr">
                <a:lnSpc>
                  <a:spcPct val="100000"/>
                </a:lnSpc>
                <a:buNone/>
              </a:pPr>
              <a:r>
                <a:rPr lang="zh-CN" sz="2000" b="1">
                  <a:solidFill>
                    <a:srgbClr val="FFFFFF">
                      <a:alpha val="100000"/>
                    </a:srgbClr>
                  </a:solidFill>
                  <a:latin typeface="默认字体"/>
                  <a:ea typeface="默认字体"/>
                  <a:cs typeface="+mn-cs"/>
                </a:rPr>
                <a:t>教师端学生管理</a:t>
              </a:r>
              <a:endParaRPr/>
            </a:p>
          </p:txBody>
        </p:sp>
        <p:sp>
          <p:nvSpPr>
            <p:cNvPr id="177" name="TextBox 13" descr="{&quot;isTemplate&quot;:true,&quot;type&quot;:&quot;content&quot;,&quot;canOmit&quot;:false,&quot;range&quot;:0}"/>
            <p:cNvSpPr txBox="1"/>
            <p:nvPr/>
          </p:nvSpPr>
          <p:spPr>
            <a:xfrm>
              <a:off x="8429633" y="2924197"/>
              <a:ext cx="3003550" cy="2788227"/>
            </a:xfrm>
            <a:prstGeom prst="rect">
              <a:avLst/>
            </a:prstGeom>
          </p:spPr>
          <p:txBody>
            <a:bodyPr vert="horz" wrap="square" lIns="123825" tIns="123825" rIns="57150" bIns="123825" rtlCol="0" anchor="t" anchorCtr="0">
              <a:noAutofit/>
            </a:bodyPr>
            <a:lstStyle/>
            <a:p>
              <a:pPr marL="285750" lvl="0" indent="-285750" algn="just">
                <a:lnSpc>
                  <a:spcPct val="130000"/>
                </a:lnSpc>
                <a:buFont typeface="Wingdings" charset="2"/>
                <a:buChar char="l"/>
              </a:pPr>
              <a:r>
                <a:rPr lang="zh-CN" sz="1400">
                  <a:solidFill>
                    <a:srgbClr val="FFFFFF">
                      <a:alpha val="100000"/>
                    </a:srgbClr>
                  </a:solidFill>
                  <a:latin typeface="默认字体"/>
                  <a:ea typeface="默认字体"/>
                  <a:cs typeface="+mn-cs"/>
                </a:rPr>
                <a:t>学生管理：添加</a:t>
              </a:r>
              <a:r>
                <a:rPr lang="en-US" sz="1400">
                  <a:solidFill>
                    <a:srgbClr val="FFFFFF">
                      <a:alpha val="100000"/>
                    </a:srgbClr>
                  </a:solidFill>
                  <a:latin typeface="默认字体"/>
                  <a:ea typeface="默认字体"/>
                  <a:cs typeface="+mn-cs"/>
                </a:rPr>
                <a:t>/</a:t>
              </a:r>
              <a:r>
                <a:rPr lang="zh-CN" sz="1400">
                  <a:solidFill>
                    <a:srgbClr val="FFFFFF">
                      <a:alpha val="100000"/>
                    </a:srgbClr>
                  </a:solidFill>
                  <a:latin typeface="默认字体"/>
                  <a:ea typeface="默认字体"/>
                  <a:cs typeface="+mn-cs"/>
                </a:rPr>
                <a:t>移除学生</a:t>
              </a:r>
              <a:endParaRPr sz="1800">
                <a:solidFill>
                  <a:schemeClr val="tx1">
                    <a:alpha val="100000"/>
                  </a:schemeClr>
                </a:solidFill>
                <a:latin typeface="Arial"/>
                <a:ea typeface="黑体"/>
                <a:cs typeface="+mn-cs"/>
              </a:endParaRPr>
            </a:p>
            <a:p>
              <a:pPr marL="285750" lvl="0" indent="-285750" algn="just">
                <a:lnSpc>
                  <a:spcPct val="130000"/>
                </a:lnSpc>
                <a:buFont typeface="Wingdings" charset="2"/>
                <a:buChar char="l"/>
              </a:pPr>
              <a:r>
                <a:rPr lang="zh-CN" sz="1400">
                  <a:solidFill>
                    <a:srgbClr val="FFFFFF">
                      <a:alpha val="100000"/>
                    </a:srgbClr>
                  </a:solidFill>
                  <a:latin typeface="默认字体"/>
                  <a:ea typeface="默认字体"/>
                  <a:cs typeface="+mn-cs"/>
                </a:rPr>
                <a:t>统计信息：教师可以查看学生的考勤信息，答题信息</a:t>
              </a:r>
              <a:endParaRPr/>
            </a:p>
          </p:txBody>
        </p:sp>
      </p:grpSp>
      <p:sp>
        <p:nvSpPr>
          <p:cNvPr id="178" name="文本框 177" descr="{&quot;isTemplate&quot;:true,&quot;type&quot;:&quot;title&quot;,&quot;canOmit&quot;:false,&quot;range&quot;:0}"/>
          <p:cNvSpPr txBox="1"/>
          <p:nvPr/>
        </p:nvSpPr>
        <p:spPr>
          <a:xfrm>
            <a:off x="660396" y="418039"/>
            <a:ext cx="10668000" cy="520700"/>
          </a:xfrm>
          <a:prstGeom prst="rect">
            <a:avLst/>
          </a:prstGeom>
          <a:noFill/>
        </p:spPr>
        <p:txBody>
          <a:bodyPr wrap="square" lIns="90000" tIns="46800" rIns="90000" bIns="46800" rtlCol="0" anchor="b" anchorCtr="0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zh-CN" sz="2800" b="1">
                <a:latin typeface="默认字体"/>
                <a:ea typeface="默认字体"/>
                <a:cs typeface="+mn-cs"/>
              </a:rPr>
              <a:t>需求分析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/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 descr="{&quot;isTemplate&quot;:true,&quot;type&quot;:3,&quot;originSlideId&quot;:&quot;9c7ddbd7&quot;}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文本框 179" descr="{&quot;isTemplate&quot;:true,&quot;type&quot;:&quot;title&quot;,&quot;canOmit&quot;:false,&quot;range&quot;:0}"/>
          <p:cNvSpPr txBox="1"/>
          <p:nvPr/>
        </p:nvSpPr>
        <p:spPr>
          <a:xfrm>
            <a:off x="660396" y="418039"/>
            <a:ext cx="10668000" cy="520700"/>
          </a:xfrm>
          <a:prstGeom prst="rect">
            <a:avLst/>
          </a:prstGeom>
          <a:noFill/>
        </p:spPr>
        <p:txBody>
          <a:bodyPr wrap="square" lIns="90000" tIns="46800" rIns="90000" bIns="46800" rtlCol="0" anchor="b" anchorCtr="0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zh-CN" sz="2800" b="1">
                <a:latin typeface="默认字体"/>
                <a:ea typeface="默认字体"/>
                <a:cs typeface="+mn-cs"/>
              </a:rPr>
              <a:t>概要设计</a:t>
            </a:r>
            <a:endParaRPr/>
          </a:p>
        </p:txBody>
      </p:sp>
      <p:grpSp>
        <p:nvGrpSpPr>
          <p:cNvPr id="181" name="组合 180"/>
          <p:cNvGrpSpPr/>
          <p:nvPr/>
        </p:nvGrpSpPr>
        <p:grpSpPr>
          <a:xfrm>
            <a:off x="0" y="3022087"/>
            <a:ext cx="3600005" cy="792466"/>
            <a:chOff x="2283834" y="3032767"/>
            <a:chExt cx="3600005" cy="792466"/>
          </a:xfrm>
        </p:grpSpPr>
        <p:grpSp>
          <p:nvGrpSpPr>
            <p:cNvPr id="182" name="组合 181"/>
            <p:cNvGrpSpPr/>
            <p:nvPr/>
          </p:nvGrpSpPr>
          <p:grpSpPr>
            <a:xfrm rot="16200000">
              <a:off x="3949593" y="3032767"/>
              <a:ext cx="283779" cy="283779"/>
              <a:chOff x="1900798" y="3462840"/>
              <a:chExt cx="283779" cy="283779"/>
            </a:xfrm>
            <a:solidFill>
              <a:schemeClr val="accent1">
                <a:alpha val="100000"/>
              </a:schemeClr>
            </a:solidFill>
          </p:grpSpPr>
          <p:sp>
            <p:nvSpPr>
              <p:cNvPr id="183" name="椭圆 12"/>
              <p:cNvSpPr/>
              <p:nvPr/>
            </p:nvSpPr>
            <p:spPr bwMode="auto">
              <a:xfrm>
                <a:off x="1900798" y="3462840"/>
                <a:ext cx="283779" cy="283779"/>
              </a:xfrm>
              <a:prstGeom prst="ellipse">
                <a:avLst/>
              </a:prstGeom>
              <a:grpFill/>
              <a:ln w="254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="horz" wrap="none" lIns="0" tIns="0" rIns="0" bIns="0" numCol="1" spcCol="0" rtlCol="0" fromWordArt="0" anchor="ctr" anchorCtr="0" forceAA="0" compatLnSpc="0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endParaRPr lang="zh-CN" sz="1200">
                  <a:solidFill>
                    <a:schemeClr val="bg1">
                      <a:alpha val="100000"/>
                    </a:schemeClr>
                  </a:solidFill>
                  <a:latin typeface="默认字体"/>
                  <a:ea typeface="默认字体"/>
                  <a:cs typeface="思源黑体 CN Medium"/>
                  <a:sym typeface="思源黑体 CN Normal"/>
                </a:endParaRPr>
              </a:p>
            </p:txBody>
          </p:sp>
          <p:cxnSp>
            <p:nvCxnSpPr>
              <p:cNvPr id="184" name="直接连接符 13"/>
              <p:cNvCxnSpPr/>
              <p:nvPr/>
            </p:nvCxnSpPr>
            <p:spPr>
              <a:xfrm>
                <a:off x="1964107" y="3565439"/>
                <a:ext cx="78581" cy="78581"/>
              </a:xfrm>
              <a:prstGeom prst="line">
                <a:avLst/>
              </a:prstGeom>
              <a:solidFill>
                <a:srgbClr val="FE6764"/>
              </a:solidFill>
              <a:ln w="25400" cap="rnd" cmpd="sng" algn="ctr">
                <a:solidFill>
                  <a:sysClr val="window" lastClr="FFFFFF"/>
                </a:solidFill>
                <a:prstDash val="solid"/>
                <a:round/>
              </a:ln>
              <a:effectLst/>
            </p:spPr>
          </p:cxnSp>
          <p:cxnSp>
            <p:nvCxnSpPr>
              <p:cNvPr id="185" name="直接连接符 14"/>
              <p:cNvCxnSpPr/>
              <p:nvPr/>
            </p:nvCxnSpPr>
            <p:spPr>
              <a:xfrm flipH="1">
                <a:off x="2042687" y="3565439"/>
                <a:ext cx="78581" cy="78581"/>
              </a:xfrm>
              <a:prstGeom prst="line">
                <a:avLst/>
              </a:prstGeom>
              <a:solidFill>
                <a:srgbClr val="FE6764"/>
              </a:solidFill>
              <a:ln w="25400" cap="rnd" cmpd="sng" algn="ctr">
                <a:solidFill>
                  <a:sysClr val="window" lastClr="FFFFFF"/>
                </a:solidFill>
                <a:prstDash val="solid"/>
                <a:round/>
              </a:ln>
              <a:effectLst/>
            </p:spPr>
          </p:cxnSp>
        </p:grpSp>
        <p:grpSp>
          <p:nvGrpSpPr>
            <p:cNvPr id="186" name="组合 185"/>
            <p:cNvGrpSpPr/>
            <p:nvPr/>
          </p:nvGrpSpPr>
          <p:grpSpPr>
            <a:xfrm>
              <a:off x="2283834" y="3453081"/>
              <a:ext cx="3600005" cy="372152"/>
              <a:chOff x="588998" y="3681275"/>
              <a:chExt cx="2879979" cy="372152"/>
            </a:xfrm>
          </p:grpSpPr>
          <p:sp>
            <p:nvSpPr>
              <p:cNvPr id="187" name="文本框 29" descr="{&quot;isTemplate&quot;:true,&quot;type&quot;:&quot;title&quot;,&quot;canOmit&quot;:false,&quot;range&quot;:0}"/>
              <p:cNvSpPr txBox="1"/>
              <p:nvPr/>
            </p:nvSpPr>
            <p:spPr>
              <a:xfrm>
                <a:off x="588998" y="3681275"/>
                <a:ext cx="2879979" cy="304800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>
                <a:noAutofit/>
              </a:bodyPr>
              <a:lstStyle>
                <a:defPPr>
                  <a:defRPr lang="zh-CN"/>
                </a:defPPr>
              </a:lstStyle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r>
                  <a:rPr lang="zh-CN" sz="2000" b="1">
                    <a:solidFill>
                      <a:schemeClr val="accent1">
                        <a:alpha val="100000"/>
                      </a:schemeClr>
                    </a:solidFill>
                    <a:effectLst/>
                    <a:latin typeface="默认字体"/>
                    <a:ea typeface="默认字体"/>
                    <a:cs typeface="思源黑体 CN Medium"/>
                    <a:sym typeface="思源黑体 CN Normal"/>
                  </a:rPr>
                  <a:t>教师端端整体流程图</a:t>
                </a:r>
                <a:endParaRPr/>
              </a:p>
            </p:txBody>
          </p:sp>
          <p:cxnSp>
            <p:nvCxnSpPr>
              <p:cNvPr id="188" name="直接连接符 49"/>
              <p:cNvCxnSpPr/>
              <p:nvPr/>
            </p:nvCxnSpPr>
            <p:spPr>
              <a:xfrm>
                <a:off x="1852934" y="4053427"/>
                <a:ext cx="338937" cy="0"/>
              </a:xfrm>
              <a:prstGeom prst="line">
                <a:avLst/>
              </a:prstGeom>
              <a:noFill/>
              <a:ln w="9525" cap="rnd" cmpd="sng" algn="ctr">
                <a:solidFill>
                  <a:srgbClr val="041BB8"/>
                </a:solidFill>
                <a:prstDash val="solid"/>
                <a:miter lim="800000"/>
              </a:ln>
              <a:effectLst/>
            </p:spPr>
          </p:cxnSp>
        </p:grpSp>
      </p:grpSp>
      <p:pic>
        <p:nvPicPr>
          <p:cNvPr id="189" name="图片 18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7486" y="1244925"/>
            <a:ext cx="7166753" cy="469975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/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 descr="{&quot;isTemplate&quot;:true,&quot;type&quot;:3,&quot;originSlideId&quot;:&quot;9c7ddbd7&quot;}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文本框 190" descr="{&quot;isTemplate&quot;:true,&quot;type&quot;:&quot;title&quot;,&quot;canOmit&quot;:false,&quot;range&quot;:0}"/>
          <p:cNvSpPr txBox="1"/>
          <p:nvPr/>
        </p:nvSpPr>
        <p:spPr>
          <a:xfrm>
            <a:off x="660396" y="418039"/>
            <a:ext cx="10668000" cy="520700"/>
          </a:xfrm>
          <a:prstGeom prst="rect">
            <a:avLst/>
          </a:prstGeom>
          <a:noFill/>
        </p:spPr>
        <p:txBody>
          <a:bodyPr wrap="square" lIns="90000" tIns="46800" rIns="90000" bIns="46800" rtlCol="0" anchor="b" anchorCtr="0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zh-CN" sz="2800" b="1">
                <a:latin typeface="默认字体"/>
                <a:ea typeface="默认字体"/>
                <a:cs typeface="+mn-cs"/>
              </a:rPr>
              <a:t>概要设计</a:t>
            </a:r>
            <a:endParaRPr/>
          </a:p>
        </p:txBody>
      </p:sp>
      <p:grpSp>
        <p:nvGrpSpPr>
          <p:cNvPr id="192" name="组合 191"/>
          <p:cNvGrpSpPr/>
          <p:nvPr/>
        </p:nvGrpSpPr>
        <p:grpSpPr>
          <a:xfrm>
            <a:off x="0" y="3022087"/>
            <a:ext cx="3600005" cy="792466"/>
            <a:chOff x="2283834" y="3032767"/>
            <a:chExt cx="3600005" cy="792466"/>
          </a:xfrm>
        </p:grpSpPr>
        <p:grpSp>
          <p:nvGrpSpPr>
            <p:cNvPr id="193" name="组合 192"/>
            <p:cNvGrpSpPr/>
            <p:nvPr/>
          </p:nvGrpSpPr>
          <p:grpSpPr>
            <a:xfrm rot="16200000">
              <a:off x="3949593" y="3032767"/>
              <a:ext cx="283779" cy="283779"/>
              <a:chOff x="1900798" y="3462840"/>
              <a:chExt cx="283779" cy="283779"/>
            </a:xfrm>
            <a:solidFill>
              <a:schemeClr val="accent1">
                <a:alpha val="100000"/>
              </a:schemeClr>
            </a:solidFill>
          </p:grpSpPr>
          <p:sp>
            <p:nvSpPr>
              <p:cNvPr id="194" name="椭圆 12"/>
              <p:cNvSpPr/>
              <p:nvPr/>
            </p:nvSpPr>
            <p:spPr bwMode="auto">
              <a:xfrm>
                <a:off x="1900798" y="3462840"/>
                <a:ext cx="283779" cy="283779"/>
              </a:xfrm>
              <a:prstGeom prst="ellipse">
                <a:avLst/>
              </a:prstGeom>
              <a:grpFill/>
              <a:ln w="254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="horz" wrap="none" lIns="0" tIns="0" rIns="0" bIns="0" numCol="1" spcCol="0" rtlCol="0" fromWordArt="0" anchor="ctr" anchorCtr="0" forceAA="0" compatLnSpc="0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endParaRPr lang="zh-CN" sz="1200">
                  <a:solidFill>
                    <a:schemeClr val="bg1">
                      <a:alpha val="100000"/>
                    </a:schemeClr>
                  </a:solidFill>
                  <a:latin typeface="默认字体"/>
                  <a:ea typeface="默认字体"/>
                  <a:cs typeface="思源黑体 CN Medium"/>
                  <a:sym typeface="思源黑体 CN Normal"/>
                </a:endParaRPr>
              </a:p>
            </p:txBody>
          </p:sp>
          <p:cxnSp>
            <p:nvCxnSpPr>
              <p:cNvPr id="195" name="直接连接符 13"/>
              <p:cNvCxnSpPr/>
              <p:nvPr/>
            </p:nvCxnSpPr>
            <p:spPr>
              <a:xfrm>
                <a:off x="1964107" y="3565439"/>
                <a:ext cx="78581" cy="78581"/>
              </a:xfrm>
              <a:prstGeom prst="line">
                <a:avLst/>
              </a:prstGeom>
              <a:solidFill>
                <a:srgbClr val="FE6764"/>
              </a:solidFill>
              <a:ln w="25400" cap="rnd" cmpd="sng" algn="ctr">
                <a:solidFill>
                  <a:sysClr val="window" lastClr="FFFFFF"/>
                </a:solidFill>
                <a:prstDash val="solid"/>
                <a:round/>
              </a:ln>
              <a:effectLst/>
            </p:spPr>
          </p:cxnSp>
          <p:cxnSp>
            <p:nvCxnSpPr>
              <p:cNvPr id="196" name="直接连接符 14"/>
              <p:cNvCxnSpPr/>
              <p:nvPr/>
            </p:nvCxnSpPr>
            <p:spPr>
              <a:xfrm flipH="1">
                <a:off x="2042687" y="3565439"/>
                <a:ext cx="78581" cy="78581"/>
              </a:xfrm>
              <a:prstGeom prst="line">
                <a:avLst/>
              </a:prstGeom>
              <a:solidFill>
                <a:srgbClr val="FE6764"/>
              </a:solidFill>
              <a:ln w="25400" cap="rnd" cmpd="sng" algn="ctr">
                <a:solidFill>
                  <a:sysClr val="window" lastClr="FFFFFF"/>
                </a:solidFill>
                <a:prstDash val="solid"/>
                <a:round/>
              </a:ln>
              <a:effectLst/>
            </p:spPr>
          </p:cxnSp>
        </p:grpSp>
        <p:grpSp>
          <p:nvGrpSpPr>
            <p:cNvPr id="197" name="组合 196"/>
            <p:cNvGrpSpPr/>
            <p:nvPr/>
          </p:nvGrpSpPr>
          <p:grpSpPr>
            <a:xfrm>
              <a:off x="2283834" y="3453081"/>
              <a:ext cx="3600005" cy="372152"/>
              <a:chOff x="588998" y="3681275"/>
              <a:chExt cx="2879979" cy="372152"/>
            </a:xfrm>
          </p:grpSpPr>
          <p:sp>
            <p:nvSpPr>
              <p:cNvPr id="198" name="文本框 29" descr="{&quot;isTemplate&quot;:true,&quot;type&quot;:&quot;title&quot;,&quot;canOmit&quot;:false,&quot;range&quot;:0}"/>
              <p:cNvSpPr txBox="1"/>
              <p:nvPr/>
            </p:nvSpPr>
            <p:spPr>
              <a:xfrm>
                <a:off x="588998" y="3681275"/>
                <a:ext cx="2879979" cy="304800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>
                <a:noAutofit/>
              </a:bodyPr>
              <a:lstStyle>
                <a:defPPr>
                  <a:defRPr lang="zh-CN"/>
                </a:defPPr>
              </a:lstStyle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r>
                  <a:rPr lang="zh-CN" sz="2000" b="1">
                    <a:solidFill>
                      <a:schemeClr val="accent1">
                        <a:alpha val="100000"/>
                      </a:schemeClr>
                    </a:solidFill>
                    <a:effectLst/>
                    <a:latin typeface="默认字体"/>
                    <a:ea typeface="默认字体"/>
                    <a:cs typeface="思源黑体 CN Medium"/>
                    <a:sym typeface="思源黑体 CN Normal"/>
                  </a:rPr>
                  <a:t>教师端端整体流程图</a:t>
                </a:r>
                <a:endParaRPr/>
              </a:p>
            </p:txBody>
          </p:sp>
          <p:cxnSp>
            <p:nvCxnSpPr>
              <p:cNvPr id="199" name="直接连接符 49"/>
              <p:cNvCxnSpPr/>
              <p:nvPr/>
            </p:nvCxnSpPr>
            <p:spPr>
              <a:xfrm>
                <a:off x="1852934" y="4053427"/>
                <a:ext cx="338937" cy="0"/>
              </a:xfrm>
              <a:prstGeom prst="line">
                <a:avLst/>
              </a:prstGeom>
              <a:noFill/>
              <a:ln w="9525" cap="rnd" cmpd="sng" algn="ctr">
                <a:solidFill>
                  <a:srgbClr val="041BB8"/>
                </a:solidFill>
                <a:prstDash val="solid"/>
                <a:miter lim="800000"/>
              </a:ln>
              <a:effectLst/>
            </p:spPr>
          </p:cxnSp>
        </p:grpSp>
      </p:grpSp>
      <p:pic>
        <p:nvPicPr>
          <p:cNvPr id="200" name="图片 19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4094" y="938739"/>
            <a:ext cx="4524745" cy="536515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/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 descr="{&quot;isTemplate&quot;:true,&quot;type&quot;:3,&quot;originSlideId&quot;:&quot;9c7ddbd7&quot;}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文本框 201" descr="{&quot;isTemplate&quot;:true,&quot;type&quot;:&quot;title&quot;,&quot;canOmit&quot;:false,&quot;range&quot;:0}"/>
          <p:cNvSpPr txBox="1"/>
          <p:nvPr/>
        </p:nvSpPr>
        <p:spPr>
          <a:xfrm>
            <a:off x="660396" y="418039"/>
            <a:ext cx="10668000" cy="520700"/>
          </a:xfrm>
          <a:prstGeom prst="rect">
            <a:avLst/>
          </a:prstGeom>
          <a:noFill/>
        </p:spPr>
        <p:txBody>
          <a:bodyPr wrap="square" lIns="90000" tIns="46800" rIns="90000" bIns="46800" rtlCol="0" anchor="b" anchorCtr="0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zh-CN" sz="2800" b="1">
                <a:latin typeface="默认字体"/>
                <a:ea typeface="默认字体"/>
                <a:cs typeface="+mn-cs"/>
              </a:rPr>
              <a:t>概要设计</a:t>
            </a:r>
            <a:endParaRPr/>
          </a:p>
        </p:txBody>
      </p:sp>
      <p:grpSp>
        <p:nvGrpSpPr>
          <p:cNvPr id="203" name="组合 202"/>
          <p:cNvGrpSpPr/>
          <p:nvPr/>
        </p:nvGrpSpPr>
        <p:grpSpPr>
          <a:xfrm>
            <a:off x="0" y="3022087"/>
            <a:ext cx="3600005" cy="792466"/>
            <a:chOff x="2283834" y="3032767"/>
            <a:chExt cx="3600005" cy="792466"/>
          </a:xfrm>
        </p:grpSpPr>
        <p:grpSp>
          <p:nvGrpSpPr>
            <p:cNvPr id="204" name="组合 203"/>
            <p:cNvGrpSpPr/>
            <p:nvPr/>
          </p:nvGrpSpPr>
          <p:grpSpPr>
            <a:xfrm rot="16200000">
              <a:off x="3949593" y="3032767"/>
              <a:ext cx="283779" cy="283779"/>
              <a:chOff x="1900798" y="3462840"/>
              <a:chExt cx="283779" cy="283779"/>
            </a:xfrm>
            <a:solidFill>
              <a:schemeClr val="accent1">
                <a:alpha val="100000"/>
              </a:schemeClr>
            </a:solidFill>
          </p:grpSpPr>
          <p:sp>
            <p:nvSpPr>
              <p:cNvPr id="205" name="椭圆 12"/>
              <p:cNvSpPr/>
              <p:nvPr/>
            </p:nvSpPr>
            <p:spPr bwMode="auto">
              <a:xfrm>
                <a:off x="1900798" y="3462840"/>
                <a:ext cx="283779" cy="283779"/>
              </a:xfrm>
              <a:prstGeom prst="ellipse">
                <a:avLst/>
              </a:prstGeom>
              <a:grpFill/>
              <a:ln w="254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="horz" wrap="none" lIns="0" tIns="0" rIns="0" bIns="0" numCol="1" spcCol="0" rtlCol="0" fromWordArt="0" anchor="ctr" anchorCtr="0" forceAA="0" compatLnSpc="0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endParaRPr lang="zh-CN" sz="1200">
                  <a:solidFill>
                    <a:schemeClr val="bg1">
                      <a:alpha val="100000"/>
                    </a:schemeClr>
                  </a:solidFill>
                  <a:latin typeface="默认字体"/>
                  <a:ea typeface="默认字体"/>
                  <a:cs typeface="思源黑体 CN Medium"/>
                  <a:sym typeface="思源黑体 CN Normal"/>
                </a:endParaRPr>
              </a:p>
            </p:txBody>
          </p:sp>
          <p:cxnSp>
            <p:nvCxnSpPr>
              <p:cNvPr id="206" name="直接连接符 13"/>
              <p:cNvCxnSpPr/>
              <p:nvPr/>
            </p:nvCxnSpPr>
            <p:spPr>
              <a:xfrm>
                <a:off x="1964107" y="3565439"/>
                <a:ext cx="78581" cy="78581"/>
              </a:xfrm>
              <a:prstGeom prst="line">
                <a:avLst/>
              </a:prstGeom>
              <a:solidFill>
                <a:srgbClr val="FE6764"/>
              </a:solidFill>
              <a:ln w="25400" cap="rnd" cmpd="sng" algn="ctr">
                <a:solidFill>
                  <a:sysClr val="window" lastClr="FFFFFF"/>
                </a:solidFill>
                <a:prstDash val="solid"/>
                <a:round/>
              </a:ln>
              <a:effectLst/>
            </p:spPr>
          </p:cxnSp>
          <p:cxnSp>
            <p:nvCxnSpPr>
              <p:cNvPr id="207" name="直接连接符 14"/>
              <p:cNvCxnSpPr/>
              <p:nvPr/>
            </p:nvCxnSpPr>
            <p:spPr>
              <a:xfrm flipH="1">
                <a:off x="2042687" y="3565439"/>
                <a:ext cx="78581" cy="78581"/>
              </a:xfrm>
              <a:prstGeom prst="line">
                <a:avLst/>
              </a:prstGeom>
              <a:solidFill>
                <a:srgbClr val="FE6764"/>
              </a:solidFill>
              <a:ln w="25400" cap="rnd" cmpd="sng" algn="ctr">
                <a:solidFill>
                  <a:sysClr val="window" lastClr="FFFFFF"/>
                </a:solidFill>
                <a:prstDash val="solid"/>
                <a:round/>
              </a:ln>
              <a:effectLst/>
            </p:spPr>
          </p:cxnSp>
        </p:grpSp>
        <p:grpSp>
          <p:nvGrpSpPr>
            <p:cNvPr id="208" name="组合 207"/>
            <p:cNvGrpSpPr/>
            <p:nvPr/>
          </p:nvGrpSpPr>
          <p:grpSpPr>
            <a:xfrm>
              <a:off x="2283834" y="3453081"/>
              <a:ext cx="3600005" cy="372152"/>
              <a:chOff x="588998" y="3681275"/>
              <a:chExt cx="2879979" cy="372152"/>
            </a:xfrm>
          </p:grpSpPr>
          <p:sp>
            <p:nvSpPr>
              <p:cNvPr id="209" name="文本框 29" descr="{&quot;isTemplate&quot;:true,&quot;type&quot;:&quot;title&quot;,&quot;canOmit&quot;:false,&quot;range&quot;:0}"/>
              <p:cNvSpPr txBox="1"/>
              <p:nvPr/>
            </p:nvSpPr>
            <p:spPr>
              <a:xfrm>
                <a:off x="588998" y="3681275"/>
                <a:ext cx="2879979" cy="304800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>
                <a:noAutofit/>
              </a:bodyPr>
              <a:lstStyle>
                <a:defPPr>
                  <a:defRPr lang="zh-CN"/>
                </a:defPPr>
              </a:lstStyle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r>
                  <a:rPr lang="zh-CN" sz="2000" b="1">
                    <a:solidFill>
                      <a:schemeClr val="accent1">
                        <a:alpha val="100000"/>
                      </a:schemeClr>
                    </a:solidFill>
                    <a:effectLst/>
                    <a:latin typeface="默认字体"/>
                    <a:ea typeface="默认字体"/>
                    <a:cs typeface="思源黑体 CN Medium"/>
                    <a:sym typeface="思源黑体 CN Normal"/>
                  </a:rPr>
                  <a:t>教师端界面设计</a:t>
                </a:r>
                <a:endParaRPr/>
              </a:p>
            </p:txBody>
          </p:sp>
          <p:cxnSp>
            <p:nvCxnSpPr>
              <p:cNvPr id="210" name="直接连接符 49"/>
              <p:cNvCxnSpPr/>
              <p:nvPr/>
            </p:nvCxnSpPr>
            <p:spPr>
              <a:xfrm>
                <a:off x="1852934" y="4053427"/>
                <a:ext cx="338937" cy="0"/>
              </a:xfrm>
              <a:prstGeom prst="line">
                <a:avLst/>
              </a:prstGeom>
              <a:noFill/>
              <a:ln w="9525" cap="rnd" cmpd="sng" algn="ctr">
                <a:solidFill>
                  <a:srgbClr val="041BB8"/>
                </a:solidFill>
                <a:prstDash val="solid"/>
                <a:miter lim="800000"/>
              </a:ln>
              <a:effectLst/>
            </p:spPr>
          </p:cxnSp>
        </p:grpSp>
      </p:grpSp>
      <p:pic>
        <p:nvPicPr>
          <p:cNvPr id="211" name="图片 2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6302" y="906618"/>
            <a:ext cx="3621257" cy="2688183"/>
          </a:xfrm>
          <a:prstGeom prst="rect">
            <a:avLst/>
          </a:prstGeom>
        </p:spPr>
      </p:pic>
      <p:pic>
        <p:nvPicPr>
          <p:cNvPr id="212" name="图片 2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8061" y="906618"/>
            <a:ext cx="3966328" cy="2656062"/>
          </a:xfrm>
          <a:prstGeom prst="rect">
            <a:avLst/>
          </a:prstGeom>
        </p:spPr>
      </p:pic>
      <p:pic>
        <p:nvPicPr>
          <p:cNvPr id="213" name="图片 2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5311" y="3939033"/>
            <a:ext cx="3802247" cy="2712838"/>
          </a:xfrm>
          <a:prstGeom prst="rect">
            <a:avLst/>
          </a:prstGeom>
        </p:spPr>
      </p:pic>
      <p:pic>
        <p:nvPicPr>
          <p:cNvPr id="214" name="图片 2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8061" y="3939033"/>
            <a:ext cx="3844352" cy="271283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/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 descr="{&quot;isTemplate&quot;:true,&quot;type&quot;:3,&quot;originSlideId&quot;:&quot;9c7ddbd7&quot;}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文本框 215" descr="{&quot;isTemplate&quot;:true,&quot;type&quot;:&quot;title&quot;,&quot;canOmit&quot;:false,&quot;range&quot;:0}"/>
          <p:cNvSpPr txBox="1"/>
          <p:nvPr/>
        </p:nvSpPr>
        <p:spPr>
          <a:xfrm>
            <a:off x="660396" y="418039"/>
            <a:ext cx="10668000" cy="520700"/>
          </a:xfrm>
          <a:prstGeom prst="rect">
            <a:avLst/>
          </a:prstGeom>
          <a:noFill/>
        </p:spPr>
        <p:txBody>
          <a:bodyPr wrap="square" lIns="90000" tIns="46800" rIns="90000" bIns="46800" rtlCol="0" anchor="b" anchorCtr="0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zh-CN" sz="2800" b="1">
                <a:latin typeface="默认字体"/>
                <a:ea typeface="默认字体"/>
                <a:cs typeface="+mn-cs"/>
              </a:rPr>
              <a:t>概要设计</a:t>
            </a:r>
            <a:endParaRPr/>
          </a:p>
        </p:txBody>
      </p:sp>
      <p:grpSp>
        <p:nvGrpSpPr>
          <p:cNvPr id="217" name="组合 216"/>
          <p:cNvGrpSpPr/>
          <p:nvPr/>
        </p:nvGrpSpPr>
        <p:grpSpPr>
          <a:xfrm>
            <a:off x="0" y="3022087"/>
            <a:ext cx="3600005" cy="792466"/>
            <a:chOff x="2283834" y="3032767"/>
            <a:chExt cx="3600005" cy="792466"/>
          </a:xfrm>
        </p:grpSpPr>
        <p:grpSp>
          <p:nvGrpSpPr>
            <p:cNvPr id="218" name="组合 217"/>
            <p:cNvGrpSpPr/>
            <p:nvPr/>
          </p:nvGrpSpPr>
          <p:grpSpPr>
            <a:xfrm rot="16200000">
              <a:off x="3949593" y="3032767"/>
              <a:ext cx="283779" cy="283779"/>
              <a:chOff x="1900798" y="3462840"/>
              <a:chExt cx="283779" cy="283779"/>
            </a:xfrm>
            <a:solidFill>
              <a:schemeClr val="accent1">
                <a:alpha val="100000"/>
              </a:schemeClr>
            </a:solidFill>
          </p:grpSpPr>
          <p:sp>
            <p:nvSpPr>
              <p:cNvPr id="219" name="椭圆 12"/>
              <p:cNvSpPr/>
              <p:nvPr/>
            </p:nvSpPr>
            <p:spPr bwMode="auto">
              <a:xfrm>
                <a:off x="1900798" y="3462840"/>
                <a:ext cx="283779" cy="283779"/>
              </a:xfrm>
              <a:prstGeom prst="ellipse">
                <a:avLst/>
              </a:prstGeom>
              <a:grpFill/>
              <a:ln w="254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="horz" wrap="none" lIns="0" tIns="0" rIns="0" bIns="0" numCol="1" spcCol="0" rtlCol="0" fromWordArt="0" anchor="ctr" anchorCtr="0" forceAA="0" compatLnSpc="0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endParaRPr lang="zh-CN" sz="1200">
                  <a:solidFill>
                    <a:schemeClr val="bg1">
                      <a:alpha val="100000"/>
                    </a:schemeClr>
                  </a:solidFill>
                  <a:latin typeface="默认字体"/>
                  <a:ea typeface="默认字体"/>
                  <a:cs typeface="思源黑体 CN Medium"/>
                  <a:sym typeface="思源黑体 CN Normal"/>
                </a:endParaRPr>
              </a:p>
            </p:txBody>
          </p:sp>
          <p:cxnSp>
            <p:nvCxnSpPr>
              <p:cNvPr id="220" name="直接连接符 13"/>
              <p:cNvCxnSpPr/>
              <p:nvPr/>
            </p:nvCxnSpPr>
            <p:spPr>
              <a:xfrm>
                <a:off x="1964107" y="3565439"/>
                <a:ext cx="78581" cy="78581"/>
              </a:xfrm>
              <a:prstGeom prst="line">
                <a:avLst/>
              </a:prstGeom>
              <a:solidFill>
                <a:srgbClr val="FE6764"/>
              </a:solidFill>
              <a:ln w="25400" cap="rnd" cmpd="sng" algn="ctr">
                <a:solidFill>
                  <a:sysClr val="window" lastClr="FFFFFF"/>
                </a:solidFill>
                <a:prstDash val="solid"/>
                <a:round/>
              </a:ln>
              <a:effectLst/>
            </p:spPr>
          </p:cxnSp>
          <p:cxnSp>
            <p:nvCxnSpPr>
              <p:cNvPr id="221" name="直接连接符 14"/>
              <p:cNvCxnSpPr/>
              <p:nvPr/>
            </p:nvCxnSpPr>
            <p:spPr>
              <a:xfrm flipH="1">
                <a:off x="2042687" y="3565439"/>
                <a:ext cx="78581" cy="78581"/>
              </a:xfrm>
              <a:prstGeom prst="line">
                <a:avLst/>
              </a:prstGeom>
              <a:solidFill>
                <a:srgbClr val="FE6764"/>
              </a:solidFill>
              <a:ln w="25400" cap="rnd" cmpd="sng" algn="ctr">
                <a:solidFill>
                  <a:sysClr val="window" lastClr="FFFFFF"/>
                </a:solidFill>
                <a:prstDash val="solid"/>
                <a:round/>
              </a:ln>
              <a:effectLst/>
            </p:spPr>
          </p:cxnSp>
        </p:grpSp>
        <p:grpSp>
          <p:nvGrpSpPr>
            <p:cNvPr id="222" name="组合 221"/>
            <p:cNvGrpSpPr/>
            <p:nvPr/>
          </p:nvGrpSpPr>
          <p:grpSpPr>
            <a:xfrm>
              <a:off x="2283834" y="3453081"/>
              <a:ext cx="3600005" cy="372152"/>
              <a:chOff x="588998" y="3681275"/>
              <a:chExt cx="2879979" cy="372152"/>
            </a:xfrm>
          </p:grpSpPr>
          <p:sp>
            <p:nvSpPr>
              <p:cNvPr id="223" name="文本框 29" descr="{&quot;isTemplate&quot;:true,&quot;type&quot;:&quot;title&quot;,&quot;canOmit&quot;:false,&quot;range&quot;:0}"/>
              <p:cNvSpPr txBox="1"/>
              <p:nvPr/>
            </p:nvSpPr>
            <p:spPr>
              <a:xfrm>
                <a:off x="588998" y="3681275"/>
                <a:ext cx="2879979" cy="304800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>
                <a:noAutofit/>
              </a:bodyPr>
              <a:lstStyle>
                <a:defPPr>
                  <a:defRPr lang="zh-CN"/>
                </a:defPPr>
              </a:lstStyle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r>
                  <a:rPr lang="zh-CN" sz="2000" b="1">
                    <a:solidFill>
                      <a:schemeClr val="accent1">
                        <a:alpha val="100000"/>
                      </a:schemeClr>
                    </a:solidFill>
                    <a:effectLst/>
                    <a:latin typeface="默认字体"/>
                    <a:ea typeface="默认字体"/>
                    <a:cs typeface="思源黑体 CN Medium"/>
                    <a:sym typeface="思源黑体 CN Normal"/>
                  </a:rPr>
                  <a:t>教师端接口设计</a:t>
                </a:r>
                <a:endParaRPr/>
              </a:p>
            </p:txBody>
          </p:sp>
          <p:cxnSp>
            <p:nvCxnSpPr>
              <p:cNvPr id="224" name="直接连接符 49"/>
              <p:cNvCxnSpPr/>
              <p:nvPr/>
            </p:nvCxnSpPr>
            <p:spPr>
              <a:xfrm>
                <a:off x="1852934" y="4053427"/>
                <a:ext cx="338937" cy="0"/>
              </a:xfrm>
              <a:prstGeom prst="line">
                <a:avLst/>
              </a:prstGeom>
              <a:noFill/>
              <a:ln w="9525" cap="rnd" cmpd="sng" algn="ctr">
                <a:solidFill>
                  <a:srgbClr val="041BB8"/>
                </a:solidFill>
                <a:prstDash val="solid"/>
                <a:miter lim="800000"/>
              </a:ln>
              <a:effectLst/>
            </p:spPr>
          </p:cxnSp>
        </p:grpSp>
      </p:grpSp>
      <p:pic>
        <p:nvPicPr>
          <p:cNvPr id="225" name="图片 2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6304" y="1354122"/>
            <a:ext cx="7837714" cy="390348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/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 descr="{&quot;isTemplate&quot;:true,&quot;type&quot;:&quot;page&quot;,&quot;originSlideId&quot;:&quot;5904d102&quot;}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" name="组合 226"/>
          <p:cNvGrpSpPr/>
          <p:nvPr/>
        </p:nvGrpSpPr>
        <p:grpSpPr>
          <a:xfrm>
            <a:off x="660396" y="1420086"/>
            <a:ext cx="3548924" cy="4407006"/>
            <a:chOff x="660396" y="1420086"/>
            <a:chExt cx="3548924" cy="4407006"/>
          </a:xfrm>
        </p:grpSpPr>
        <p:sp>
          <p:nvSpPr>
            <p:cNvPr id="228" name="Rounded Rectangle"/>
            <p:cNvSpPr/>
            <p:nvPr/>
          </p:nvSpPr>
          <p:spPr>
            <a:xfrm>
              <a:off x="660396" y="1420086"/>
              <a:ext cx="3423455" cy="4238806"/>
            </a:xfrm>
            <a:prstGeom prst="roundRect">
              <a:avLst>
                <a:gd name="adj" fmla="val 2857"/>
              </a:avLst>
            </a:prstGeom>
            <a:solidFill>
              <a:schemeClr val="accent1"/>
            </a:solidFill>
            <a:ln>
              <a:noFill/>
            </a:ln>
            <a:effectLst>
              <a:outerShdw blurRad="812800" dist="342900" dir="5100000" sx="96000" sy="96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sz="1353">
                <a:latin typeface="默认字体"/>
                <a:ea typeface="默认字体"/>
                <a:cs typeface="等线"/>
                <a:sym typeface="思源宋体 CN"/>
              </a:endParaRPr>
            </a:p>
          </p:txBody>
        </p:sp>
        <p:sp>
          <p:nvSpPr>
            <p:cNvPr id="229" name="Rounded Rectangle"/>
            <p:cNvSpPr/>
            <p:nvPr/>
          </p:nvSpPr>
          <p:spPr>
            <a:xfrm>
              <a:off x="808019" y="1547587"/>
              <a:ext cx="3401301" cy="4279505"/>
            </a:xfrm>
            <a:prstGeom prst="roundRect">
              <a:avLst>
                <a:gd name="adj" fmla="val 2857"/>
              </a:avLst>
            </a:prstGeom>
            <a:solidFill>
              <a:schemeClr val="bg1"/>
            </a:solidFill>
            <a:ln>
              <a:solidFill>
                <a:schemeClr val="bg1">
                  <a:lumMod val="85000"/>
                  <a:alpha val="74000"/>
                </a:schemeClr>
              </a:solidFill>
            </a:ln>
            <a:effectLst>
              <a:outerShdw blurRad="812800" dist="342900" dir="5100000" sx="96000" sy="96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sz="1353">
                <a:latin typeface="默认字体"/>
                <a:ea typeface="默认字体"/>
                <a:cs typeface="等线"/>
                <a:sym typeface="思源宋体 CN"/>
              </a:endParaRPr>
            </a:p>
          </p:txBody>
        </p:sp>
        <p:grpSp>
          <p:nvGrpSpPr>
            <p:cNvPr id="230" name="组合 5"/>
            <p:cNvGrpSpPr/>
            <p:nvPr/>
          </p:nvGrpSpPr>
          <p:grpSpPr>
            <a:xfrm>
              <a:off x="2138280" y="1852111"/>
              <a:ext cx="740779" cy="740777"/>
              <a:chOff x="2748913" y="2744283"/>
              <a:chExt cx="740778" cy="740777"/>
            </a:xfrm>
          </p:grpSpPr>
          <p:sp>
            <p:nvSpPr>
              <p:cNvPr id="231" name="Circle"/>
              <p:cNvSpPr/>
              <p:nvPr/>
            </p:nvSpPr>
            <p:spPr>
              <a:xfrm>
                <a:off x="2748913" y="2744283"/>
                <a:ext cx="740778" cy="740777"/>
              </a:xfrm>
              <a:prstGeom prst="ellipse">
                <a:avLst/>
              </a:prstGeom>
              <a:solidFill>
                <a:schemeClr val="accent4">
                  <a:alpha val="100000"/>
                </a:schemeClr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endParaRPr sz="3200">
                  <a:solidFill>
                    <a:srgbClr val="FFFFFF">
                      <a:alpha val="100000"/>
                    </a:srgbClr>
                  </a:solidFill>
                  <a:latin typeface="默认字体"/>
                  <a:ea typeface="默认字体"/>
                  <a:cs typeface="等线"/>
                  <a:sym typeface="思源宋体 CN"/>
                </a:endParaRPr>
              </a:p>
            </p:txBody>
          </p:sp>
          <p:sp>
            <p:nvSpPr>
              <p:cNvPr id="232" name="Circle"/>
              <p:cNvSpPr/>
              <p:nvPr/>
            </p:nvSpPr>
            <p:spPr>
              <a:xfrm>
                <a:off x="2844940" y="2840308"/>
                <a:ext cx="548724" cy="548725"/>
              </a:xfrm>
              <a:prstGeom prst="ellipse">
                <a:avLst/>
              </a:prstGeom>
              <a:solidFill>
                <a:schemeClr val="accent4">
                  <a:alpha val="100000"/>
                </a:schemeClr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>
                  <a:defRPr sz="3200" b="0">
                    <a:solidFill>
                      <a:srgbClr val="FFFFFF">
                        <a:alpha val="100000"/>
                      </a:srgbClr>
                    </a:solidFill>
                    <a:latin typeface="等线"/>
                    <a:ea typeface="等线"/>
                    <a:cs typeface="+mn-cs"/>
                    <a:sym typeface="Helvetica Neue Medium"/>
                  </a:defRPr>
                </a:pPr>
                <a:endParaRPr sz="3200">
                  <a:latin typeface="默认字体"/>
                  <a:ea typeface="默认字体"/>
                  <a:cs typeface="等线"/>
                  <a:sym typeface="思源宋体 CN"/>
                </a:endParaRPr>
              </a:p>
            </p:txBody>
          </p:sp>
          <p:sp>
            <p:nvSpPr>
              <p:cNvPr id="233" name="任意多边形: 形状 232"/>
              <p:cNvSpPr>
                <a:spLocks noChangeAspect="1"/>
              </p:cNvSpPr>
              <p:nvPr/>
            </p:nvSpPr>
            <p:spPr bwMode="auto">
              <a:xfrm>
                <a:off x="2991241" y="3003077"/>
                <a:ext cx="300291" cy="288680"/>
              </a:xfrm>
              <a:custGeom>
                <a:avLst/>
                <a:gdLst>
                  <a:gd name="T0" fmla="*/ 5605 w 5814"/>
                  <a:gd name="T1" fmla="*/ 2151 h 5598"/>
                  <a:gd name="T2" fmla="*/ 415 w 5814"/>
                  <a:gd name="T3" fmla="*/ 62 h 5598"/>
                  <a:gd name="T4" fmla="*/ 136 w 5814"/>
                  <a:gd name="T5" fmla="*/ 200 h 5598"/>
                  <a:gd name="T6" fmla="*/ 86 w 5814"/>
                  <a:gd name="T7" fmla="*/ 470 h 5598"/>
                  <a:gd name="T8" fmla="*/ 91 w 5814"/>
                  <a:gd name="T9" fmla="*/ 475 h 5598"/>
                  <a:gd name="T10" fmla="*/ 410 w 5814"/>
                  <a:gd name="T11" fmla="*/ 1188 h 5598"/>
                  <a:gd name="T12" fmla="*/ 722 w 5814"/>
                  <a:gd name="T13" fmla="*/ 1831 h 5598"/>
                  <a:gd name="T14" fmla="*/ 1893 w 5814"/>
                  <a:gd name="T15" fmla="*/ 5251 h 5598"/>
                  <a:gd name="T16" fmla="*/ 2257 w 5814"/>
                  <a:gd name="T17" fmla="*/ 5347 h 5598"/>
                  <a:gd name="T18" fmla="*/ 2931 w 5814"/>
                  <a:gd name="T19" fmla="*/ 4665 h 5598"/>
                  <a:gd name="T20" fmla="*/ 3786 w 5814"/>
                  <a:gd name="T21" fmla="*/ 5293 h 5598"/>
                  <a:gd name="T22" fmla="*/ 3876 w 5814"/>
                  <a:gd name="T23" fmla="*/ 5432 h 5598"/>
                  <a:gd name="T24" fmla="*/ 4247 w 5814"/>
                  <a:gd name="T25" fmla="*/ 5432 h 5598"/>
                  <a:gd name="T26" fmla="*/ 4576 w 5814"/>
                  <a:gd name="T27" fmla="*/ 3265 h 5598"/>
                  <a:gd name="T28" fmla="*/ 5656 w 5814"/>
                  <a:gd name="T29" fmla="*/ 2545 h 5598"/>
                  <a:gd name="T30" fmla="*/ 5605 w 5814"/>
                  <a:gd name="T31" fmla="*/ 2151 h 5598"/>
                  <a:gd name="T32" fmla="*/ 4145 w 5814"/>
                  <a:gd name="T33" fmla="*/ 4175 h 5598"/>
                  <a:gd name="T34" fmla="*/ 3988 w 5814"/>
                  <a:gd name="T35" fmla="*/ 4868 h 5598"/>
                  <a:gd name="T36" fmla="*/ 3545 w 5814"/>
                  <a:gd name="T37" fmla="*/ 4114 h 5598"/>
                  <a:gd name="T38" fmla="*/ 3631 w 5814"/>
                  <a:gd name="T39" fmla="*/ 4039 h 5598"/>
                  <a:gd name="T40" fmla="*/ 3631 w 5814"/>
                  <a:gd name="T41" fmla="*/ 3723 h 5598"/>
                  <a:gd name="T42" fmla="*/ 1052 w 5814"/>
                  <a:gd name="T43" fmla="*/ 997 h 5598"/>
                  <a:gd name="T44" fmla="*/ 2027 w 5814"/>
                  <a:gd name="T45" fmla="*/ 1616 h 5598"/>
                  <a:gd name="T46" fmla="*/ 4030 w 5814"/>
                  <a:gd name="T47" fmla="*/ 3192 h 5598"/>
                  <a:gd name="T48" fmla="*/ 4183 w 5814"/>
                  <a:gd name="T49" fmla="*/ 3252 h 5598"/>
                  <a:gd name="T50" fmla="*/ 4145 w 5814"/>
                  <a:gd name="T51" fmla="*/ 4175 h 55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5814" h="5598">
                    <a:moveTo>
                      <a:pt x="5605" y="2151"/>
                    </a:moveTo>
                    <a:cubicBezTo>
                      <a:pt x="3810" y="1594"/>
                      <a:pt x="2113" y="862"/>
                      <a:pt x="415" y="62"/>
                    </a:cubicBezTo>
                    <a:cubicBezTo>
                      <a:pt x="281" y="0"/>
                      <a:pt x="160" y="92"/>
                      <a:pt x="136" y="200"/>
                    </a:cubicBezTo>
                    <a:cubicBezTo>
                      <a:pt x="45" y="245"/>
                      <a:pt x="0" y="368"/>
                      <a:pt x="86" y="470"/>
                    </a:cubicBezTo>
                    <a:cubicBezTo>
                      <a:pt x="88" y="472"/>
                      <a:pt x="89" y="473"/>
                      <a:pt x="91" y="475"/>
                    </a:cubicBezTo>
                    <a:cubicBezTo>
                      <a:pt x="109" y="703"/>
                      <a:pt x="331" y="1028"/>
                      <a:pt x="410" y="1188"/>
                    </a:cubicBezTo>
                    <a:cubicBezTo>
                      <a:pt x="514" y="1397"/>
                      <a:pt x="613" y="1617"/>
                      <a:pt x="722" y="1831"/>
                    </a:cubicBezTo>
                    <a:cubicBezTo>
                      <a:pt x="1109" y="2972"/>
                      <a:pt x="1511" y="4108"/>
                      <a:pt x="1893" y="5251"/>
                    </a:cubicBezTo>
                    <a:cubicBezTo>
                      <a:pt x="1942" y="5396"/>
                      <a:pt x="2142" y="5476"/>
                      <a:pt x="2257" y="5347"/>
                    </a:cubicBezTo>
                    <a:cubicBezTo>
                      <a:pt x="2471" y="5104"/>
                      <a:pt x="2698" y="4882"/>
                      <a:pt x="2931" y="4665"/>
                    </a:cubicBezTo>
                    <a:cubicBezTo>
                      <a:pt x="3191" y="4896"/>
                      <a:pt x="3477" y="5124"/>
                      <a:pt x="3786" y="5293"/>
                    </a:cubicBezTo>
                    <a:cubicBezTo>
                      <a:pt x="3818" y="5339"/>
                      <a:pt x="3842" y="5387"/>
                      <a:pt x="3876" y="5432"/>
                    </a:cubicBezTo>
                    <a:cubicBezTo>
                      <a:pt x="3960" y="5543"/>
                      <a:pt x="4176" y="5598"/>
                      <a:pt x="4247" y="5432"/>
                    </a:cubicBezTo>
                    <a:cubicBezTo>
                      <a:pt x="4506" y="4823"/>
                      <a:pt x="4762" y="3943"/>
                      <a:pt x="4576" y="3265"/>
                    </a:cubicBezTo>
                    <a:cubicBezTo>
                      <a:pt x="4947" y="3166"/>
                      <a:pt x="5272" y="2791"/>
                      <a:pt x="5656" y="2545"/>
                    </a:cubicBezTo>
                    <a:cubicBezTo>
                      <a:pt x="5814" y="2444"/>
                      <a:pt x="5785" y="2207"/>
                      <a:pt x="5605" y="2151"/>
                    </a:cubicBezTo>
                    <a:close/>
                    <a:moveTo>
                      <a:pt x="4145" y="4175"/>
                    </a:moveTo>
                    <a:cubicBezTo>
                      <a:pt x="4115" y="4412"/>
                      <a:pt x="4057" y="4641"/>
                      <a:pt x="3988" y="4868"/>
                    </a:cubicBezTo>
                    <a:cubicBezTo>
                      <a:pt x="3823" y="4627"/>
                      <a:pt x="3679" y="4374"/>
                      <a:pt x="3545" y="4114"/>
                    </a:cubicBezTo>
                    <a:cubicBezTo>
                      <a:pt x="3575" y="4089"/>
                      <a:pt x="3601" y="4063"/>
                      <a:pt x="3631" y="4039"/>
                    </a:cubicBezTo>
                    <a:cubicBezTo>
                      <a:pt x="3726" y="3962"/>
                      <a:pt x="3708" y="3802"/>
                      <a:pt x="3631" y="3723"/>
                    </a:cubicBezTo>
                    <a:cubicBezTo>
                      <a:pt x="2759" y="2826"/>
                      <a:pt x="1908" y="1909"/>
                      <a:pt x="1052" y="997"/>
                    </a:cubicBezTo>
                    <a:cubicBezTo>
                      <a:pt x="1384" y="1191"/>
                      <a:pt x="1709" y="1396"/>
                      <a:pt x="2027" y="1616"/>
                    </a:cubicBezTo>
                    <a:cubicBezTo>
                      <a:pt x="2705" y="2085"/>
                      <a:pt x="3318" y="2793"/>
                      <a:pt x="4030" y="3192"/>
                    </a:cubicBezTo>
                    <a:cubicBezTo>
                      <a:pt x="4083" y="3222"/>
                      <a:pt x="4132" y="3235"/>
                      <a:pt x="4183" y="3252"/>
                    </a:cubicBezTo>
                    <a:cubicBezTo>
                      <a:pt x="4153" y="3558"/>
                      <a:pt x="4183" y="3867"/>
                      <a:pt x="4145" y="4175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/>
              <a:lstStyle/>
              <a:p>
                <a:endParaRPr lang="zh-CN" sz="1353">
                  <a:latin typeface="默认字体"/>
                  <a:ea typeface="默认字体"/>
                  <a:cs typeface="等线"/>
                  <a:sym typeface="思源宋体 CN"/>
                </a:endParaRPr>
              </a:p>
            </p:txBody>
          </p:sp>
        </p:grpSp>
        <p:grpSp>
          <p:nvGrpSpPr>
            <p:cNvPr id="234" name="组合 233"/>
            <p:cNvGrpSpPr/>
            <p:nvPr/>
          </p:nvGrpSpPr>
          <p:grpSpPr>
            <a:xfrm>
              <a:off x="808019" y="2656175"/>
              <a:ext cx="3401301" cy="2940638"/>
              <a:chOff x="1632086" y="2945368"/>
              <a:chExt cx="3401301" cy="2940638"/>
            </a:xfrm>
          </p:grpSpPr>
          <p:sp>
            <p:nvSpPr>
              <p:cNvPr id="235" name="文本框 9" descr="{&quot;isTemplate&quot;:true,&quot;type&quot;:&quot;title&quot;,&quot;canOmit&quot;:false,&quot;range&quot;:0}"/>
              <p:cNvSpPr txBox="1"/>
              <p:nvPr/>
            </p:nvSpPr>
            <p:spPr>
              <a:xfrm>
                <a:off x="1632086" y="2945368"/>
                <a:ext cx="3401301" cy="457200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0" indent="0" algn="ctr">
                  <a:lnSpc>
                    <a:spcPct val="100000"/>
                  </a:lnSpc>
                  <a:buNone/>
                </a:pPr>
                <a:r>
                  <a:rPr lang="zh-CN" sz="2000" b="1">
                    <a:latin typeface="默认字体"/>
                    <a:ea typeface="默认字体"/>
                    <a:cs typeface="等线"/>
                    <a:sym typeface="思源宋体 CN"/>
                  </a:rPr>
                  <a:t>项目背景</a:t>
                </a:r>
                <a:endParaRPr>
                  <a:latin typeface="默认字体"/>
                  <a:ea typeface="默认字体"/>
                  <a:cs typeface="+mn-cs"/>
                </a:endParaRPr>
              </a:p>
            </p:txBody>
          </p:sp>
          <p:sp>
            <p:nvSpPr>
              <p:cNvPr id="236" name="文本框 10" descr="{&quot;isTemplate&quot;:true,&quot;type&quot;:&quot;content&quot;,&quot;canOmit&quot;:false,&quot;range&quot;:0}"/>
              <p:cNvSpPr txBox="1"/>
              <p:nvPr/>
            </p:nvSpPr>
            <p:spPr>
              <a:xfrm>
                <a:off x="1783477" y="3555556"/>
                <a:ext cx="3098519" cy="2330450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0" indent="0" algn="ctr">
                  <a:lnSpc>
                    <a:spcPct val="130000"/>
                  </a:lnSpc>
                  <a:buNone/>
                </a:pPr>
                <a:r>
                  <a:rPr sz="1600">
                    <a:solidFill>
                      <a:srgbClr val="000000">
                        <a:alpha val="100000"/>
                      </a:srgbClr>
                    </a:solidFill>
                    <a:latin typeface="黑体"/>
                    <a:ea typeface="黑体"/>
                    <a:cs typeface="+mn-cs"/>
                  </a:rPr>
                  <a:t>同伴教学法是提高学生学习积极性和参与度的有效途径。然而，实施同伴教学法需要相应的技术支持和平台支撑，以便有效地组织和管理学习活动，收集和分析学习数据，以及提供及时的反馈和评估。</a:t>
                </a:r>
                <a:endParaRPr/>
              </a:p>
            </p:txBody>
          </p:sp>
          <p:cxnSp>
            <p:nvCxnSpPr>
              <p:cNvPr id="237" name="直接连接符 11"/>
              <p:cNvCxnSpPr/>
              <p:nvPr/>
            </p:nvCxnSpPr>
            <p:spPr>
              <a:xfrm>
                <a:off x="2952674" y="3455432"/>
                <a:ext cx="760125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38" name="文本框 237" descr="{&quot;isTemplate&quot;:true,&quot;type&quot;:&quot;title&quot;,&quot;canOmit&quot;:false,&quot;range&quot;:0}"/>
          <p:cNvSpPr txBox="1"/>
          <p:nvPr/>
        </p:nvSpPr>
        <p:spPr>
          <a:xfrm>
            <a:off x="660396" y="418039"/>
            <a:ext cx="10668000" cy="520700"/>
          </a:xfrm>
          <a:prstGeom prst="rect">
            <a:avLst/>
          </a:prstGeom>
          <a:noFill/>
        </p:spPr>
        <p:txBody>
          <a:bodyPr wrap="square" lIns="90000" tIns="46800" rIns="90000" bIns="46800" rtlCol="0" anchor="b" anchorCtr="0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zh-CN" sz="2800" b="1">
                <a:latin typeface="默认字体"/>
                <a:ea typeface="默认字体"/>
                <a:cs typeface="+mn-cs"/>
              </a:rPr>
              <a:t>项目介绍</a:t>
            </a:r>
            <a:endParaRPr/>
          </a:p>
        </p:txBody>
      </p:sp>
      <p:grpSp>
        <p:nvGrpSpPr>
          <p:cNvPr id="239" name="组合 238"/>
          <p:cNvGrpSpPr/>
          <p:nvPr/>
        </p:nvGrpSpPr>
        <p:grpSpPr>
          <a:xfrm>
            <a:off x="8237652" y="1420086"/>
            <a:ext cx="3548924" cy="4407006"/>
            <a:chOff x="8237652" y="1420086"/>
            <a:chExt cx="3548924" cy="4407006"/>
          </a:xfrm>
        </p:grpSpPr>
        <p:sp>
          <p:nvSpPr>
            <p:cNvPr id="240" name="Rounded Rectangle"/>
            <p:cNvSpPr/>
            <p:nvPr/>
          </p:nvSpPr>
          <p:spPr>
            <a:xfrm>
              <a:off x="8237652" y="1420086"/>
              <a:ext cx="3423455" cy="4238806"/>
            </a:xfrm>
            <a:prstGeom prst="roundRect">
              <a:avLst>
                <a:gd name="adj" fmla="val 2857"/>
              </a:avLst>
            </a:prstGeom>
            <a:solidFill>
              <a:schemeClr val="accent1"/>
            </a:solidFill>
            <a:ln>
              <a:noFill/>
            </a:ln>
            <a:effectLst>
              <a:outerShdw blurRad="812800" dist="342900" dir="5100000" sx="96000" sy="96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sz="1353">
                <a:latin typeface="默认字体"/>
                <a:ea typeface="默认字体"/>
                <a:cs typeface="等线"/>
                <a:sym typeface="思源宋体 CN"/>
              </a:endParaRPr>
            </a:p>
          </p:txBody>
        </p:sp>
        <p:sp>
          <p:nvSpPr>
            <p:cNvPr id="241" name="Rounded Rectangle"/>
            <p:cNvSpPr/>
            <p:nvPr/>
          </p:nvSpPr>
          <p:spPr>
            <a:xfrm>
              <a:off x="8385275" y="1547587"/>
              <a:ext cx="3401301" cy="4279505"/>
            </a:xfrm>
            <a:prstGeom prst="roundRect">
              <a:avLst>
                <a:gd name="adj" fmla="val 2857"/>
              </a:avLst>
            </a:prstGeom>
            <a:solidFill>
              <a:schemeClr val="bg1"/>
            </a:solidFill>
            <a:ln>
              <a:solidFill>
                <a:schemeClr val="bg1">
                  <a:lumMod val="85000"/>
                  <a:alpha val="74000"/>
                </a:schemeClr>
              </a:solidFill>
            </a:ln>
            <a:effectLst>
              <a:outerShdw blurRad="812800" dist="342900" dir="5100000" sx="96000" sy="96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sz="1353">
                <a:latin typeface="默认字体"/>
                <a:ea typeface="默认字体"/>
                <a:cs typeface="等线"/>
                <a:sym typeface="思源宋体 CN"/>
              </a:endParaRPr>
            </a:p>
          </p:txBody>
        </p:sp>
        <p:grpSp>
          <p:nvGrpSpPr>
            <p:cNvPr id="242" name="组合 5"/>
            <p:cNvGrpSpPr/>
            <p:nvPr/>
          </p:nvGrpSpPr>
          <p:grpSpPr>
            <a:xfrm>
              <a:off x="9715536" y="1852111"/>
              <a:ext cx="740778" cy="740777"/>
              <a:chOff x="2748913" y="2744283"/>
              <a:chExt cx="740778" cy="740777"/>
            </a:xfrm>
          </p:grpSpPr>
          <p:sp>
            <p:nvSpPr>
              <p:cNvPr id="243" name="Circle"/>
              <p:cNvSpPr/>
              <p:nvPr/>
            </p:nvSpPr>
            <p:spPr>
              <a:xfrm>
                <a:off x="2748913" y="2744283"/>
                <a:ext cx="740778" cy="740777"/>
              </a:xfrm>
              <a:prstGeom prst="ellipse">
                <a:avLst/>
              </a:prstGeom>
              <a:solidFill>
                <a:schemeClr val="accent4">
                  <a:alpha val="100000"/>
                </a:schemeClr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endParaRPr sz="3200">
                  <a:solidFill>
                    <a:srgbClr val="FFFFFF">
                      <a:alpha val="100000"/>
                    </a:srgbClr>
                  </a:solidFill>
                  <a:latin typeface="默认字体"/>
                  <a:ea typeface="默认字体"/>
                  <a:cs typeface="等线"/>
                  <a:sym typeface="思源宋体 CN"/>
                </a:endParaRPr>
              </a:p>
            </p:txBody>
          </p:sp>
          <p:sp>
            <p:nvSpPr>
              <p:cNvPr id="244" name="Circle"/>
              <p:cNvSpPr/>
              <p:nvPr/>
            </p:nvSpPr>
            <p:spPr>
              <a:xfrm>
                <a:off x="2844940" y="2840308"/>
                <a:ext cx="548724" cy="548725"/>
              </a:xfrm>
              <a:prstGeom prst="ellipse">
                <a:avLst/>
              </a:prstGeom>
              <a:solidFill>
                <a:schemeClr val="accent4">
                  <a:alpha val="100000"/>
                </a:schemeClr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>
                  <a:defRPr sz="3200" b="0">
                    <a:solidFill>
                      <a:srgbClr val="FFFFFF">
                        <a:alpha val="100000"/>
                      </a:srgbClr>
                    </a:solidFill>
                    <a:latin typeface="等线"/>
                    <a:ea typeface="等线"/>
                    <a:cs typeface="+mn-cs"/>
                    <a:sym typeface="Helvetica Neue Medium"/>
                  </a:defRPr>
                </a:pPr>
                <a:endParaRPr sz="3200">
                  <a:latin typeface="默认字体"/>
                  <a:ea typeface="默认字体"/>
                  <a:cs typeface="等线"/>
                  <a:sym typeface="思源宋体 CN"/>
                </a:endParaRPr>
              </a:p>
            </p:txBody>
          </p:sp>
        </p:grpSp>
        <p:grpSp>
          <p:nvGrpSpPr>
            <p:cNvPr id="245" name="组合 244"/>
            <p:cNvGrpSpPr/>
            <p:nvPr/>
          </p:nvGrpSpPr>
          <p:grpSpPr>
            <a:xfrm>
              <a:off x="8385275" y="2656175"/>
              <a:ext cx="3401301" cy="2940638"/>
              <a:chOff x="1632086" y="2945368"/>
              <a:chExt cx="3401301" cy="2940638"/>
            </a:xfrm>
          </p:grpSpPr>
          <p:sp>
            <p:nvSpPr>
              <p:cNvPr id="246" name="文本框 9" descr="{&quot;isTemplate&quot;:true,&quot;type&quot;:&quot;title&quot;,&quot;canOmit&quot;:false,&quot;range&quot;:0}"/>
              <p:cNvSpPr txBox="1"/>
              <p:nvPr/>
            </p:nvSpPr>
            <p:spPr>
              <a:xfrm>
                <a:off x="1632086" y="2945368"/>
                <a:ext cx="3401301" cy="457200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0" indent="0" algn="ctr">
                  <a:lnSpc>
                    <a:spcPct val="100000"/>
                  </a:lnSpc>
                  <a:buNone/>
                </a:pPr>
                <a:r>
                  <a:rPr lang="zh-CN" sz="2000" b="1">
                    <a:latin typeface="默认字体"/>
                    <a:ea typeface="默认字体"/>
                    <a:cs typeface="等线"/>
                    <a:sym typeface="思源宋体 CN"/>
                  </a:rPr>
                  <a:t>项目成果</a:t>
                </a:r>
                <a:endParaRPr/>
              </a:p>
            </p:txBody>
          </p:sp>
          <p:sp>
            <p:nvSpPr>
              <p:cNvPr id="247" name="文本框 10" descr="{&quot;isTemplate&quot;:true,&quot;type&quot;:&quot;content&quot;,&quot;canOmit&quot;:false,&quot;range&quot;:0}"/>
              <p:cNvSpPr txBox="1"/>
              <p:nvPr/>
            </p:nvSpPr>
            <p:spPr>
              <a:xfrm>
                <a:off x="1783477" y="3555556"/>
                <a:ext cx="3098519" cy="2330450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0" lvl="0" indent="0" algn="ctr" defTabSz="914400">
                  <a:lnSpc>
                    <a:spcPct val="130000"/>
                  </a:lnSpc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Arial"/>
                    <a:ea typeface="黑体"/>
                    <a:cs typeface="+mn-cs"/>
                  </a:defRPr>
                </a:pPr>
                <a:r>
                  <a:rPr lang="zh-CN" sz="1600" b="0">
                    <a:solidFill>
                      <a:srgbClr val="000000">
                        <a:alpha val="100000"/>
                      </a:srgbClr>
                    </a:solidFill>
                    <a:latin typeface="黑体"/>
                    <a:ea typeface="黑体"/>
                    <a:cs typeface="+mn-cs"/>
                  </a:rPr>
                  <a:t>经过两个月紧张开发，最终形成了以手机</a:t>
                </a:r>
                <a:r>
                  <a:rPr lang="en-US" sz="1600" b="0">
                    <a:solidFill>
                      <a:srgbClr val="000000">
                        <a:alpha val="100000"/>
                      </a:srgbClr>
                    </a:solidFill>
                    <a:latin typeface="黑体"/>
                    <a:ea typeface="黑体"/>
                    <a:cs typeface="+mn-cs"/>
                  </a:rPr>
                  <a:t>APP</a:t>
                </a:r>
                <a:r>
                  <a:rPr lang="zh-CN" sz="1600" b="0">
                    <a:solidFill>
                      <a:srgbClr val="000000">
                        <a:alpha val="100000"/>
                      </a:srgbClr>
                    </a:solidFill>
                    <a:latin typeface="黑体"/>
                    <a:ea typeface="黑体"/>
                    <a:cs typeface="+mn-cs"/>
                  </a:rPr>
                  <a:t>为平台的学生端和以网页为平台的教师端。平台基本具备预期的全部功能，经过测试可以良好运行。</a:t>
                </a:r>
                <a:endParaRPr/>
              </a:p>
            </p:txBody>
          </p:sp>
          <p:cxnSp>
            <p:nvCxnSpPr>
              <p:cNvPr id="248" name="直接连接符 11"/>
              <p:cNvCxnSpPr/>
              <p:nvPr/>
            </p:nvCxnSpPr>
            <p:spPr>
              <a:xfrm>
                <a:off x="2952674" y="3455432"/>
                <a:ext cx="760125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49" name="图形 9"/>
            <p:cNvSpPr/>
            <p:nvPr/>
          </p:nvSpPr>
          <p:spPr>
            <a:xfrm>
              <a:off x="9900558" y="1975832"/>
              <a:ext cx="370735" cy="493335"/>
            </a:xfrm>
            <a:custGeom>
              <a:avLst/>
              <a:gdLst>
                <a:gd name="connsiteX0" fmla="*/ 680291 w 1403690"/>
                <a:gd name="connsiteY0" fmla="*/ 424322 h 1827681"/>
                <a:gd name="connsiteX1" fmla="*/ 338 w 1403690"/>
                <a:gd name="connsiteY1" fmla="*/ 1147389 h 1827681"/>
                <a:gd name="connsiteX2" fmla="*/ 723404 w 1403690"/>
                <a:gd name="connsiteY2" fmla="*/ 1827344 h 1827681"/>
                <a:gd name="connsiteX3" fmla="*/ 1403690 w 1403690"/>
                <a:gd name="connsiteY3" fmla="*/ 1125662 h 1827681"/>
                <a:gd name="connsiteX4" fmla="*/ 689111 w 1403690"/>
                <a:gd name="connsiteY4" fmla="*/ 424185 h 1827681"/>
                <a:gd name="connsiteX5" fmla="*/ 680291 w 1403690"/>
                <a:gd name="connsiteY5" fmla="*/ 424322 h 1827681"/>
                <a:gd name="connsiteX6" fmla="*/ 1047556 w 1403690"/>
                <a:gd name="connsiteY6" fmla="*/ 1039336 h 1827681"/>
                <a:gd name="connsiteX7" fmla="*/ 912801 w 1403690"/>
                <a:gd name="connsiteY7" fmla="*/ 1178702 h 1827681"/>
                <a:gd name="connsiteX8" fmla="*/ 946490 w 1403690"/>
                <a:gd name="connsiteY8" fmla="*/ 1375918 h 1827681"/>
                <a:gd name="connsiteX9" fmla="*/ 867883 w 1403690"/>
                <a:gd name="connsiteY9" fmla="*/ 1433972 h 1827681"/>
                <a:gd name="connsiteX10" fmla="*/ 699242 w 1403690"/>
                <a:gd name="connsiteY10" fmla="*/ 1341329 h 1827681"/>
                <a:gd name="connsiteX11" fmla="*/ 530700 w 1403690"/>
                <a:gd name="connsiteY11" fmla="*/ 1434171 h 1827681"/>
                <a:gd name="connsiteX12" fmla="*/ 451992 w 1403690"/>
                <a:gd name="connsiteY12" fmla="*/ 1376119 h 1827681"/>
                <a:gd name="connsiteX13" fmla="*/ 485782 w 1403690"/>
                <a:gd name="connsiteY13" fmla="*/ 1178801 h 1827681"/>
                <a:gd name="connsiteX14" fmla="*/ 350926 w 1403690"/>
                <a:gd name="connsiteY14" fmla="*/ 1039437 h 1827681"/>
                <a:gd name="connsiteX15" fmla="*/ 384716 w 1403690"/>
                <a:gd name="connsiteY15" fmla="*/ 935062 h 1827681"/>
                <a:gd name="connsiteX16" fmla="*/ 564387 w 1403690"/>
                <a:gd name="connsiteY16" fmla="*/ 911802 h 1827681"/>
                <a:gd name="connsiteX17" fmla="*/ 643193 w 1403690"/>
                <a:gd name="connsiteY17" fmla="*/ 737645 h 1827681"/>
                <a:gd name="connsiteX18" fmla="*/ 744460 w 1403690"/>
                <a:gd name="connsiteY18" fmla="*/ 737645 h 1827681"/>
                <a:gd name="connsiteX19" fmla="*/ 823166 w 1403690"/>
                <a:gd name="connsiteY19" fmla="*/ 911802 h 1827681"/>
                <a:gd name="connsiteX20" fmla="*/ 1014067 w 1403690"/>
                <a:gd name="connsiteY20" fmla="*/ 935062 h 1827681"/>
                <a:gd name="connsiteX21" fmla="*/ 1047857 w 1403690"/>
                <a:gd name="connsiteY21" fmla="*/ 1039336 h 1827681"/>
                <a:gd name="connsiteX22" fmla="*/ 1047556 w 1403690"/>
                <a:gd name="connsiteY22" fmla="*/ 1039336 h 1827681"/>
                <a:gd name="connsiteX23" fmla="*/ 1392461 w 1403690"/>
                <a:gd name="connsiteY23" fmla="*/ 63675 h 1827681"/>
                <a:gd name="connsiteX24" fmla="*/ 1403690 w 1403690"/>
                <a:gd name="connsiteY24" fmla="*/ 42620 h 1827681"/>
                <a:gd name="connsiteX25" fmla="*/ 1358973 w 1403690"/>
                <a:gd name="connsiteY25" fmla="*/ 509 h 1827681"/>
                <a:gd name="connsiteX26" fmla="*/ 934560 w 1403690"/>
                <a:gd name="connsiteY26" fmla="*/ 509 h 1827681"/>
                <a:gd name="connsiteX27" fmla="*/ 905382 w 1403690"/>
                <a:gd name="connsiteY27" fmla="*/ 7227 h 1827681"/>
                <a:gd name="connsiteX28" fmla="*/ 889841 w 1403690"/>
                <a:gd name="connsiteY28" fmla="*/ 31992 h 1827681"/>
                <a:gd name="connsiteX29" fmla="*/ 755789 w 1403690"/>
                <a:gd name="connsiteY29" fmla="*/ 263700 h 1827681"/>
                <a:gd name="connsiteX30" fmla="*/ 1202863 w 1403690"/>
                <a:gd name="connsiteY30" fmla="*/ 432041 h 1827681"/>
                <a:gd name="connsiteX31" fmla="*/ 1392562 w 1403690"/>
                <a:gd name="connsiteY31" fmla="*/ 63675 h 1827681"/>
                <a:gd name="connsiteX32" fmla="*/ 647506 w 1403690"/>
                <a:gd name="connsiteY32" fmla="*/ 274027 h 1827681"/>
                <a:gd name="connsiteX33" fmla="*/ 513653 w 1403690"/>
                <a:gd name="connsiteY33" fmla="*/ 32092 h 1827681"/>
                <a:gd name="connsiteX34" fmla="*/ 498013 w 1403690"/>
                <a:gd name="connsiteY34" fmla="*/ 7227 h 1827681"/>
                <a:gd name="connsiteX35" fmla="*/ 468936 w 1403690"/>
                <a:gd name="connsiteY35" fmla="*/ 509 h 1827681"/>
                <a:gd name="connsiteX36" fmla="*/ 55852 w 1403690"/>
                <a:gd name="connsiteY36" fmla="*/ 509 h 1827681"/>
                <a:gd name="connsiteX37" fmla="*/ 7 w 1403690"/>
                <a:gd name="connsiteY37" fmla="*/ 42620 h 1827681"/>
                <a:gd name="connsiteX38" fmla="*/ 11135 w 1403690"/>
                <a:gd name="connsiteY38" fmla="*/ 63675 h 1827681"/>
                <a:gd name="connsiteX39" fmla="*/ 201034 w 1403690"/>
                <a:gd name="connsiteY39" fmla="*/ 431942 h 1827681"/>
                <a:gd name="connsiteX40" fmla="*/ 647906 w 1403690"/>
                <a:gd name="connsiteY40" fmla="*/ 274027 h 1827681"/>
                <a:gd name="connsiteX41" fmla="*/ 647506 w 1403690"/>
                <a:gd name="connsiteY41" fmla="*/ 274027 h 1827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403690" h="1827681">
                  <a:moveTo>
                    <a:pt x="680291" y="424322"/>
                  </a:moveTo>
                  <a:cubicBezTo>
                    <a:pt x="292858" y="436227"/>
                    <a:pt x="-11569" y="759956"/>
                    <a:pt x="338" y="1147389"/>
                  </a:cubicBezTo>
                  <a:cubicBezTo>
                    <a:pt x="12242" y="1534822"/>
                    <a:pt x="335971" y="1839248"/>
                    <a:pt x="723404" y="1827344"/>
                  </a:cubicBezTo>
                  <a:cubicBezTo>
                    <a:pt x="1102516" y="1815694"/>
                    <a:pt x="1403781" y="1504952"/>
                    <a:pt x="1403690" y="1125662"/>
                  </a:cubicBezTo>
                  <a:cubicBezTo>
                    <a:pt x="1400072" y="734629"/>
                    <a:pt x="1080145" y="420566"/>
                    <a:pt x="689111" y="424185"/>
                  </a:cubicBezTo>
                  <a:cubicBezTo>
                    <a:pt x="686171" y="424213"/>
                    <a:pt x="683232" y="424257"/>
                    <a:pt x="680291" y="424322"/>
                  </a:cubicBezTo>
                  <a:close/>
                  <a:moveTo>
                    <a:pt x="1047556" y="1039336"/>
                  </a:moveTo>
                  <a:lnTo>
                    <a:pt x="912801" y="1178702"/>
                  </a:lnTo>
                  <a:lnTo>
                    <a:pt x="946490" y="1375918"/>
                  </a:lnTo>
                  <a:cubicBezTo>
                    <a:pt x="957719" y="1445602"/>
                    <a:pt x="923932" y="1468763"/>
                    <a:pt x="867883" y="1433972"/>
                  </a:cubicBezTo>
                  <a:lnTo>
                    <a:pt x="699242" y="1341329"/>
                  </a:lnTo>
                  <a:lnTo>
                    <a:pt x="530700" y="1434171"/>
                  </a:lnTo>
                  <a:cubicBezTo>
                    <a:pt x="474551" y="1468964"/>
                    <a:pt x="440763" y="1434171"/>
                    <a:pt x="451992" y="1376119"/>
                  </a:cubicBezTo>
                  <a:lnTo>
                    <a:pt x="485782" y="1178801"/>
                  </a:lnTo>
                  <a:lnTo>
                    <a:pt x="350926" y="1039437"/>
                  </a:lnTo>
                  <a:cubicBezTo>
                    <a:pt x="305910" y="993114"/>
                    <a:pt x="317139" y="946592"/>
                    <a:pt x="384716" y="935062"/>
                  </a:cubicBezTo>
                  <a:lnTo>
                    <a:pt x="564387" y="911802"/>
                  </a:lnTo>
                  <a:lnTo>
                    <a:pt x="643193" y="737645"/>
                  </a:lnTo>
                  <a:cubicBezTo>
                    <a:pt x="665653" y="679592"/>
                    <a:pt x="710672" y="679592"/>
                    <a:pt x="744460" y="737645"/>
                  </a:cubicBezTo>
                  <a:lnTo>
                    <a:pt x="823166" y="911802"/>
                  </a:lnTo>
                  <a:lnTo>
                    <a:pt x="1014067" y="935062"/>
                  </a:lnTo>
                  <a:cubicBezTo>
                    <a:pt x="1081645" y="958122"/>
                    <a:pt x="1104203" y="992915"/>
                    <a:pt x="1047857" y="1039336"/>
                  </a:cubicBezTo>
                  <a:lnTo>
                    <a:pt x="1047556" y="1039336"/>
                  </a:lnTo>
                  <a:close/>
                  <a:moveTo>
                    <a:pt x="1392461" y="63675"/>
                  </a:moveTo>
                  <a:cubicBezTo>
                    <a:pt x="1398788" y="58375"/>
                    <a:pt x="1402814" y="50827"/>
                    <a:pt x="1403690" y="42620"/>
                  </a:cubicBezTo>
                  <a:cubicBezTo>
                    <a:pt x="1401361" y="19401"/>
                    <a:pt x="1382289" y="1442"/>
                    <a:pt x="1358973" y="509"/>
                  </a:cubicBezTo>
                  <a:lnTo>
                    <a:pt x="934560" y="509"/>
                  </a:lnTo>
                  <a:cubicBezTo>
                    <a:pt x="924330" y="-1145"/>
                    <a:pt x="913858" y="1266"/>
                    <a:pt x="905382" y="7227"/>
                  </a:cubicBezTo>
                  <a:cubicBezTo>
                    <a:pt x="897064" y="13039"/>
                    <a:pt x="891457" y="21974"/>
                    <a:pt x="889841" y="31992"/>
                  </a:cubicBezTo>
                  <a:lnTo>
                    <a:pt x="755789" y="263700"/>
                  </a:lnTo>
                  <a:cubicBezTo>
                    <a:pt x="755789" y="263700"/>
                    <a:pt x="1035223" y="274127"/>
                    <a:pt x="1202863" y="432041"/>
                  </a:cubicBezTo>
                  <a:lnTo>
                    <a:pt x="1392562" y="63675"/>
                  </a:lnTo>
                  <a:close/>
                  <a:moveTo>
                    <a:pt x="647506" y="274027"/>
                  </a:moveTo>
                  <a:lnTo>
                    <a:pt x="513653" y="32092"/>
                  </a:lnTo>
                  <a:cubicBezTo>
                    <a:pt x="512016" y="22030"/>
                    <a:pt x="506374" y="13059"/>
                    <a:pt x="498013" y="7227"/>
                  </a:cubicBezTo>
                  <a:cubicBezTo>
                    <a:pt x="489564" y="1292"/>
                    <a:pt x="479133" y="-1118"/>
                    <a:pt x="468936" y="509"/>
                  </a:cubicBezTo>
                  <a:lnTo>
                    <a:pt x="55852" y="509"/>
                  </a:lnTo>
                  <a:cubicBezTo>
                    <a:pt x="28902" y="-2904"/>
                    <a:pt x="4136" y="15770"/>
                    <a:pt x="7" y="42620"/>
                  </a:cubicBezTo>
                  <a:cubicBezTo>
                    <a:pt x="7" y="53147"/>
                    <a:pt x="7" y="63675"/>
                    <a:pt x="11135" y="63675"/>
                  </a:cubicBezTo>
                  <a:lnTo>
                    <a:pt x="201034" y="431942"/>
                  </a:lnTo>
                  <a:cubicBezTo>
                    <a:pt x="368473" y="295082"/>
                    <a:pt x="647906" y="274027"/>
                    <a:pt x="647906" y="274027"/>
                  </a:cubicBezTo>
                  <a:lnTo>
                    <a:pt x="647506" y="274027"/>
                  </a:lnTo>
                  <a:close/>
                </a:path>
              </a:pathLst>
            </a:custGeom>
            <a:solidFill>
              <a:schemeClr val="bg1">
                <a:alpha val="10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3942" tIns="41971" rIns="83942" bIns="41971" rtlCol="0" anchor="ctr"/>
            <a:lstStyle/>
            <a:p>
              <a:pPr algn="ctr"/>
              <a:endParaRPr lang="zh-CN" sz="1650">
                <a:solidFill>
                  <a:schemeClr val="tx1">
                    <a:alpha val="100000"/>
                  </a:schemeClr>
                </a:solidFill>
                <a:latin typeface="默认字体"/>
                <a:ea typeface="默认字体"/>
                <a:cs typeface="+mn-cs"/>
                <a:sym typeface="思源黑体 CN Normal"/>
              </a:endParaRPr>
            </a:p>
          </p:txBody>
        </p:sp>
      </p:grpSp>
      <p:grpSp>
        <p:nvGrpSpPr>
          <p:cNvPr id="250" name="组合 249"/>
          <p:cNvGrpSpPr/>
          <p:nvPr/>
        </p:nvGrpSpPr>
        <p:grpSpPr>
          <a:xfrm>
            <a:off x="4436063" y="1420086"/>
            <a:ext cx="3548924" cy="4407006"/>
            <a:chOff x="4436063" y="1420086"/>
            <a:chExt cx="3548924" cy="4407006"/>
          </a:xfrm>
        </p:grpSpPr>
        <p:sp>
          <p:nvSpPr>
            <p:cNvPr id="251" name="Rounded Rectangle"/>
            <p:cNvSpPr/>
            <p:nvPr/>
          </p:nvSpPr>
          <p:spPr>
            <a:xfrm>
              <a:off x="4436063" y="1420086"/>
              <a:ext cx="3423455" cy="4238806"/>
            </a:xfrm>
            <a:prstGeom prst="roundRect">
              <a:avLst>
                <a:gd name="adj" fmla="val 2857"/>
              </a:avLst>
            </a:prstGeom>
            <a:solidFill>
              <a:schemeClr val="accent1"/>
            </a:solidFill>
            <a:ln>
              <a:noFill/>
            </a:ln>
            <a:effectLst>
              <a:outerShdw blurRad="812800" dist="342900" dir="5100000" sx="96000" sy="96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sz="1353">
                <a:latin typeface="默认字体"/>
                <a:ea typeface="默认字体"/>
                <a:cs typeface="等线"/>
                <a:sym typeface="思源宋体 CN"/>
              </a:endParaRPr>
            </a:p>
          </p:txBody>
        </p:sp>
        <p:sp>
          <p:nvSpPr>
            <p:cNvPr id="252" name="Rounded Rectangle"/>
            <p:cNvSpPr/>
            <p:nvPr/>
          </p:nvSpPr>
          <p:spPr>
            <a:xfrm>
              <a:off x="4583686" y="1547587"/>
              <a:ext cx="3401301" cy="4279505"/>
            </a:xfrm>
            <a:prstGeom prst="roundRect">
              <a:avLst>
                <a:gd name="adj" fmla="val 2857"/>
              </a:avLst>
            </a:prstGeom>
            <a:solidFill>
              <a:schemeClr val="bg1"/>
            </a:solidFill>
            <a:ln>
              <a:solidFill>
                <a:schemeClr val="bg1">
                  <a:lumMod val="85000"/>
                  <a:alpha val="74000"/>
                </a:schemeClr>
              </a:solidFill>
            </a:ln>
            <a:effectLst>
              <a:outerShdw blurRad="812800" dist="342900" dir="5100000" sx="96000" sy="96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sz="1353">
                <a:latin typeface="默认字体"/>
                <a:ea typeface="默认字体"/>
                <a:cs typeface="等线"/>
                <a:sym typeface="思源宋体 CN"/>
              </a:endParaRPr>
            </a:p>
          </p:txBody>
        </p:sp>
        <p:grpSp>
          <p:nvGrpSpPr>
            <p:cNvPr id="253" name="组合 5"/>
            <p:cNvGrpSpPr/>
            <p:nvPr/>
          </p:nvGrpSpPr>
          <p:grpSpPr>
            <a:xfrm>
              <a:off x="5913947" y="1852111"/>
              <a:ext cx="740778" cy="740777"/>
              <a:chOff x="2748913" y="2744283"/>
              <a:chExt cx="740778" cy="740777"/>
            </a:xfrm>
          </p:grpSpPr>
          <p:sp>
            <p:nvSpPr>
              <p:cNvPr id="254" name="Circle"/>
              <p:cNvSpPr/>
              <p:nvPr/>
            </p:nvSpPr>
            <p:spPr>
              <a:xfrm>
                <a:off x="2748913" y="2744283"/>
                <a:ext cx="740778" cy="740777"/>
              </a:xfrm>
              <a:prstGeom prst="ellipse">
                <a:avLst/>
              </a:prstGeom>
              <a:solidFill>
                <a:schemeClr val="accent4">
                  <a:alpha val="100000"/>
                </a:schemeClr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endParaRPr sz="3200">
                  <a:solidFill>
                    <a:srgbClr val="FFFFFF">
                      <a:alpha val="100000"/>
                    </a:srgbClr>
                  </a:solidFill>
                  <a:latin typeface="默认字体"/>
                  <a:ea typeface="默认字体"/>
                  <a:cs typeface="等线"/>
                  <a:sym typeface="思源宋体 CN"/>
                </a:endParaRPr>
              </a:p>
            </p:txBody>
          </p:sp>
          <p:sp>
            <p:nvSpPr>
              <p:cNvPr id="255" name="Circle"/>
              <p:cNvSpPr/>
              <p:nvPr/>
            </p:nvSpPr>
            <p:spPr>
              <a:xfrm>
                <a:off x="2844940" y="2840308"/>
                <a:ext cx="548724" cy="548725"/>
              </a:xfrm>
              <a:prstGeom prst="ellipse">
                <a:avLst/>
              </a:prstGeom>
              <a:solidFill>
                <a:schemeClr val="accent4">
                  <a:alpha val="100000"/>
                </a:schemeClr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>
                  <a:defRPr sz="3200" b="0">
                    <a:solidFill>
                      <a:srgbClr val="FFFFFF">
                        <a:alpha val="100000"/>
                      </a:srgbClr>
                    </a:solidFill>
                    <a:latin typeface="等线"/>
                    <a:ea typeface="等线"/>
                    <a:cs typeface="+mn-cs"/>
                    <a:sym typeface="Helvetica Neue Medium"/>
                  </a:defRPr>
                </a:pPr>
                <a:endParaRPr sz="3200">
                  <a:latin typeface="默认字体"/>
                  <a:ea typeface="默认字体"/>
                  <a:cs typeface="等线"/>
                  <a:sym typeface="思源宋体 CN"/>
                </a:endParaRPr>
              </a:p>
            </p:txBody>
          </p:sp>
        </p:grpSp>
        <p:grpSp>
          <p:nvGrpSpPr>
            <p:cNvPr id="256" name="组合 255"/>
            <p:cNvGrpSpPr/>
            <p:nvPr/>
          </p:nvGrpSpPr>
          <p:grpSpPr>
            <a:xfrm>
              <a:off x="4583686" y="2656175"/>
              <a:ext cx="3401301" cy="2940638"/>
              <a:chOff x="1632086" y="2945368"/>
              <a:chExt cx="3401301" cy="2940638"/>
            </a:xfrm>
          </p:grpSpPr>
          <p:sp>
            <p:nvSpPr>
              <p:cNvPr id="257" name="文本框 9" descr="{&quot;isTemplate&quot;:true,&quot;type&quot;:&quot;title&quot;,&quot;canOmit&quot;:false,&quot;range&quot;:0}"/>
              <p:cNvSpPr txBox="1"/>
              <p:nvPr/>
            </p:nvSpPr>
            <p:spPr>
              <a:xfrm>
                <a:off x="1632086" y="2945368"/>
                <a:ext cx="3401301" cy="457200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0" indent="0" algn="ctr">
                  <a:lnSpc>
                    <a:spcPct val="100000"/>
                  </a:lnSpc>
                  <a:buNone/>
                </a:pPr>
                <a:r>
                  <a:rPr lang="zh-CN" sz="2000" b="1">
                    <a:latin typeface="默认字体"/>
                    <a:ea typeface="默认字体"/>
                    <a:cs typeface="等线"/>
                    <a:sym typeface="思源宋体 CN"/>
                  </a:rPr>
                  <a:t>项目目标</a:t>
                </a:r>
                <a:endParaRPr/>
              </a:p>
            </p:txBody>
          </p:sp>
          <p:sp>
            <p:nvSpPr>
              <p:cNvPr id="258" name="文本框 10" descr="{&quot;isTemplate&quot;:true,&quot;type&quot;:&quot;content&quot;,&quot;canOmit&quot;:false,&quot;range&quot;:0}"/>
              <p:cNvSpPr txBox="1"/>
              <p:nvPr/>
            </p:nvSpPr>
            <p:spPr>
              <a:xfrm>
                <a:off x="1783477" y="3555556"/>
                <a:ext cx="3098519" cy="2330450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0" lvl="0" indent="0" algn="ctr" defTabSz="914400">
                  <a:lnSpc>
                    <a:spcPct val="130000"/>
                  </a:lnSpc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Arial"/>
                    <a:ea typeface="黑体"/>
                    <a:cs typeface="+mn-cs"/>
                  </a:defRPr>
                </a:pPr>
                <a:r>
                  <a:rPr lang="zh-CN" sz="1600" b="0">
                    <a:solidFill>
                      <a:srgbClr val="000000">
                        <a:alpha val="100000"/>
                      </a:srgbClr>
                    </a:solidFill>
                    <a:latin typeface="黑体"/>
                    <a:ea typeface="黑体"/>
                    <a:cs typeface="+mn-cs"/>
                  </a:rPr>
                  <a:t>本项目旨在开发一个同伴教学法支撑平台，以满足授课环境中实施同伴教学法的需求。该平台将具备课程课堂管理、学习活动管理、提问与答疑等功能。</a:t>
                </a:r>
                <a:endParaRPr/>
              </a:p>
            </p:txBody>
          </p:sp>
          <p:cxnSp>
            <p:nvCxnSpPr>
              <p:cNvPr id="259" name="直接连接符 11"/>
              <p:cNvCxnSpPr/>
              <p:nvPr/>
            </p:nvCxnSpPr>
            <p:spPr>
              <a:xfrm>
                <a:off x="2952674" y="3455432"/>
                <a:ext cx="760125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0" name="图形 9"/>
            <p:cNvSpPr/>
            <p:nvPr/>
          </p:nvSpPr>
          <p:spPr>
            <a:xfrm>
              <a:off x="6042979" y="2044870"/>
              <a:ext cx="482716" cy="355260"/>
            </a:xfrm>
            <a:custGeom>
              <a:avLst/>
              <a:gdLst>
                <a:gd name="connsiteX0" fmla="*/ 373273 h 605239"/>
                <a:gd name="connsiteY0" fmla="*/ 373273 h 605239"/>
                <a:gd name="connsiteX1" fmla="*/ 373273 h 605239"/>
                <a:gd name="connsiteY1" fmla="*/ 373273 h 605239"/>
                <a:gd name="connsiteX2" fmla="*/ 373273 h 605239"/>
                <a:gd name="connsiteY2" fmla="*/ 373273 h 605239"/>
                <a:gd name="connsiteX3" fmla="*/ 373273 h 605239"/>
                <a:gd name="connsiteY3" fmla="*/ 373273 h 605239"/>
                <a:gd name="connsiteX4" fmla="*/ 373273 h 605239"/>
                <a:gd name="connsiteY4" fmla="*/ 373273 h 605239"/>
                <a:gd name="connsiteX5" fmla="*/ 373273 h 605239"/>
                <a:gd name="connsiteY5" fmla="*/ 373273 h 605239"/>
                <a:gd name="connsiteX6" fmla="*/ 373273 h 605239"/>
                <a:gd name="connsiteY6" fmla="*/ 373273 h 605239"/>
                <a:gd name="connsiteX7" fmla="*/ 373273 h 605239"/>
                <a:gd name="connsiteY7" fmla="*/ 373273 h 605239"/>
                <a:gd name="connsiteX8" fmla="*/ 373273 h 605239"/>
                <a:gd name="connsiteY8" fmla="*/ 373273 h 605239"/>
                <a:gd name="connsiteX9" fmla="*/ 373273 h 605239"/>
                <a:gd name="connsiteY9" fmla="*/ 373273 h 605239"/>
                <a:gd name="connsiteX10" fmla="*/ 373273 h 605239"/>
                <a:gd name="connsiteY10" fmla="*/ 373273 h 605239"/>
                <a:gd name="connsiteX11" fmla="*/ 373273 h 605239"/>
                <a:gd name="connsiteY11" fmla="*/ 373273 h 605239"/>
                <a:gd name="connsiteX12" fmla="*/ 373273 h 605239"/>
                <a:gd name="connsiteY12" fmla="*/ 373273 h 605239"/>
                <a:gd name="connsiteX13" fmla="*/ 373273 h 605239"/>
                <a:gd name="connsiteY13" fmla="*/ 373273 h 605239"/>
                <a:gd name="connsiteX14" fmla="*/ 373273 h 605239"/>
                <a:gd name="connsiteY14" fmla="*/ 373273 h 605239"/>
                <a:gd name="connsiteX15" fmla="*/ 373273 h 605239"/>
                <a:gd name="connsiteY15" fmla="*/ 373273 h 605239"/>
                <a:gd name="connsiteX16" fmla="*/ 373273 h 605239"/>
                <a:gd name="connsiteY16" fmla="*/ 373273 h 605239"/>
                <a:gd name="connsiteX17" fmla="*/ 373273 h 605239"/>
                <a:gd name="connsiteY17" fmla="*/ 373273 h 605239"/>
                <a:gd name="connsiteX18" fmla="*/ 373273 h 605239"/>
                <a:gd name="connsiteY18" fmla="*/ 373273 h 605239"/>
                <a:gd name="connsiteX19" fmla="*/ 373273 h 605239"/>
                <a:gd name="connsiteY19" fmla="*/ 373273 h 605239"/>
                <a:gd name="connsiteX20" fmla="*/ 373273 h 605239"/>
                <a:gd name="connsiteY20" fmla="*/ 373273 h 605239"/>
                <a:gd name="connsiteX21" fmla="*/ 373273 h 605239"/>
                <a:gd name="connsiteY21" fmla="*/ 373273 h 605239"/>
                <a:gd name="connsiteX22" fmla="*/ 373273 h 605239"/>
                <a:gd name="connsiteY22" fmla="*/ 373273 h 605239"/>
                <a:gd name="connsiteX23" fmla="*/ 373273 h 605239"/>
                <a:gd name="connsiteY23" fmla="*/ 373273 h 605239"/>
                <a:gd name="connsiteX24" fmla="*/ 373273 h 605239"/>
                <a:gd name="connsiteY24" fmla="*/ 373273 h 605239"/>
                <a:gd name="connsiteX25" fmla="*/ 373273 h 605239"/>
                <a:gd name="connsiteY25" fmla="*/ 373273 h 605239"/>
                <a:gd name="connsiteX26" fmla="*/ 373273 h 605239"/>
                <a:gd name="connsiteY26" fmla="*/ 373273 h 605239"/>
                <a:gd name="connsiteX27" fmla="*/ 373273 h 605239"/>
                <a:gd name="connsiteY27" fmla="*/ 373273 h 605239"/>
                <a:gd name="connsiteX28" fmla="*/ 373273 h 605239"/>
                <a:gd name="connsiteY28" fmla="*/ 373273 h 605239"/>
                <a:gd name="connsiteX29" fmla="*/ 373273 h 605239"/>
                <a:gd name="connsiteY29" fmla="*/ 373273 h 605239"/>
                <a:gd name="connsiteX30" fmla="*/ 373273 h 605239"/>
                <a:gd name="connsiteY30" fmla="*/ 373273 h 605239"/>
                <a:gd name="connsiteX31" fmla="*/ 373273 h 605239"/>
                <a:gd name="connsiteY31" fmla="*/ 373273 h 605239"/>
                <a:gd name="connsiteX32" fmla="*/ 373273 h 605239"/>
                <a:gd name="connsiteY32" fmla="*/ 373273 h 605239"/>
                <a:gd name="connsiteX33" fmla="*/ 373273 h 605239"/>
                <a:gd name="connsiteY33" fmla="*/ 373273 h 605239"/>
                <a:gd name="connsiteX34" fmla="*/ 373273 h 605239"/>
                <a:gd name="connsiteY34" fmla="*/ 373273 h 605239"/>
                <a:gd name="connsiteX35" fmla="*/ 373273 h 605239"/>
                <a:gd name="connsiteY35" fmla="*/ 373273 h 605239"/>
                <a:gd name="connsiteX36" fmla="*/ 373273 h 605239"/>
                <a:gd name="connsiteY36" fmla="*/ 373273 h 605239"/>
                <a:gd name="connsiteX37" fmla="*/ 373273 h 605239"/>
                <a:gd name="connsiteY37" fmla="*/ 373273 h 605239"/>
                <a:gd name="connsiteX38" fmla="*/ 373273 h 605239"/>
                <a:gd name="connsiteY38" fmla="*/ 373273 h 605239"/>
                <a:gd name="connsiteX39" fmla="*/ 373273 h 605239"/>
                <a:gd name="connsiteY39" fmla="*/ 373273 h 605239"/>
                <a:gd name="connsiteX40" fmla="*/ 373273 h 605239"/>
                <a:gd name="connsiteY40" fmla="*/ 373273 h 605239"/>
                <a:gd name="connsiteX41" fmla="*/ 373273 h 605239"/>
                <a:gd name="connsiteY41" fmla="*/ 373273 h 605239"/>
                <a:gd name="connsiteX42" fmla="*/ 373273 h 605239"/>
                <a:gd name="connsiteY42" fmla="*/ 373273 h 605239"/>
                <a:gd name="connsiteX43" fmla="*/ 373273 h 605239"/>
                <a:gd name="connsiteY43" fmla="*/ 373273 h 605239"/>
                <a:gd name="connsiteX44" fmla="*/ 373273 h 605239"/>
                <a:gd name="connsiteY44" fmla="*/ 373273 h 605239"/>
                <a:gd name="connsiteX45" fmla="*/ 373273 h 605239"/>
                <a:gd name="connsiteY45" fmla="*/ 373273 h 605239"/>
                <a:gd name="connsiteX46" fmla="*/ 373273 h 605239"/>
                <a:gd name="connsiteY46" fmla="*/ 373273 h 605239"/>
                <a:gd name="connsiteX47" fmla="*/ 373273 h 605239"/>
                <a:gd name="connsiteY47" fmla="*/ 373273 h 605239"/>
                <a:gd name="connsiteX48" fmla="*/ 373273 h 605239"/>
                <a:gd name="connsiteY48" fmla="*/ 373273 h 605239"/>
                <a:gd name="connsiteX49" fmla="*/ 373273 h 605239"/>
                <a:gd name="connsiteY49" fmla="*/ 373273 h 605239"/>
                <a:gd name="connsiteX50" fmla="*/ 373273 h 605239"/>
                <a:gd name="connsiteY50" fmla="*/ 373273 h 605239"/>
                <a:gd name="connsiteX51" fmla="*/ 373273 h 605239"/>
                <a:gd name="connsiteY51" fmla="*/ 373273 h 605239"/>
                <a:gd name="connsiteX52" fmla="*/ 373273 h 605239"/>
                <a:gd name="connsiteY52" fmla="*/ 373273 h 605239"/>
                <a:gd name="connsiteX53" fmla="*/ 373273 h 605239"/>
                <a:gd name="connsiteY53" fmla="*/ 373273 h 605239"/>
                <a:gd name="connsiteX54" fmla="*/ 373273 h 605239"/>
                <a:gd name="connsiteY54" fmla="*/ 373273 h 605239"/>
                <a:gd name="connsiteX55" fmla="*/ 373273 h 605239"/>
                <a:gd name="connsiteY55" fmla="*/ 373273 h 605239"/>
                <a:gd name="connsiteX56" fmla="*/ 373273 h 605239"/>
                <a:gd name="connsiteY56" fmla="*/ 373273 h 605239"/>
                <a:gd name="connsiteX57" fmla="*/ 373273 h 605239"/>
                <a:gd name="connsiteY57" fmla="*/ 373273 h 605239"/>
                <a:gd name="connsiteX58" fmla="*/ 373273 h 605239"/>
                <a:gd name="connsiteY58" fmla="*/ 373273 h 605239"/>
                <a:gd name="connsiteX59" fmla="*/ 373273 h 605239"/>
                <a:gd name="connsiteY59" fmla="*/ 373273 h 605239"/>
                <a:gd name="connsiteX60" fmla="*/ 373273 h 605239"/>
                <a:gd name="connsiteY60" fmla="*/ 373273 h 605239"/>
                <a:gd name="connsiteX61" fmla="*/ 373273 h 605239"/>
                <a:gd name="connsiteY61" fmla="*/ 373273 h 605239"/>
                <a:gd name="connsiteX62" fmla="*/ 373273 h 605239"/>
                <a:gd name="connsiteY62" fmla="*/ 373273 h 605239"/>
                <a:gd name="connsiteX63" fmla="*/ 373273 h 605239"/>
                <a:gd name="connsiteY63" fmla="*/ 373273 h 605239"/>
                <a:gd name="connsiteX64" fmla="*/ 373273 h 605239"/>
                <a:gd name="connsiteY64" fmla="*/ 373273 h 605239"/>
                <a:gd name="connsiteX65" fmla="*/ 373273 h 605239"/>
                <a:gd name="connsiteY65" fmla="*/ 373273 h 605239"/>
                <a:gd name="connsiteX66" fmla="*/ 373273 h 605239"/>
                <a:gd name="connsiteY66" fmla="*/ 373273 h 605239"/>
                <a:gd name="connsiteX67" fmla="*/ 373273 h 605239"/>
                <a:gd name="connsiteY67" fmla="*/ 373273 h 605239"/>
                <a:gd name="connsiteX68" fmla="*/ 373273 h 605239"/>
                <a:gd name="connsiteY68" fmla="*/ 373273 h 605239"/>
                <a:gd name="connsiteX69" fmla="*/ 373273 h 605239"/>
                <a:gd name="connsiteY69" fmla="*/ 373273 h 605239"/>
                <a:gd name="connsiteX70" fmla="*/ 373273 h 605239"/>
                <a:gd name="connsiteY70" fmla="*/ 373273 h 605239"/>
                <a:gd name="connsiteX71" fmla="*/ 373273 h 605239"/>
                <a:gd name="connsiteY71" fmla="*/ 373273 h 605239"/>
                <a:gd name="connsiteX72" fmla="*/ 373273 h 605239"/>
                <a:gd name="connsiteY72" fmla="*/ 373273 h 605239"/>
                <a:gd name="connsiteX73" fmla="*/ 373273 h 605239"/>
                <a:gd name="connsiteY73" fmla="*/ 373273 h 605239"/>
                <a:gd name="connsiteX74" fmla="*/ 373273 h 605239"/>
                <a:gd name="connsiteY74" fmla="*/ 373273 h 605239"/>
                <a:gd name="connsiteX75" fmla="*/ 373273 h 605239"/>
                <a:gd name="connsiteY75" fmla="*/ 373273 h 605239"/>
                <a:gd name="connsiteX76" fmla="*/ 373273 h 605239"/>
                <a:gd name="connsiteY76" fmla="*/ 373273 h 605239"/>
                <a:gd name="connsiteX77" fmla="*/ 373273 h 605239"/>
                <a:gd name="connsiteY77" fmla="*/ 373273 h 605239"/>
                <a:gd name="connsiteX78" fmla="*/ 373273 h 605239"/>
                <a:gd name="connsiteY78" fmla="*/ 373273 h 605239"/>
                <a:gd name="connsiteX79" fmla="*/ 373273 h 605239"/>
                <a:gd name="connsiteY79" fmla="*/ 373273 h 605239"/>
                <a:gd name="connsiteX80" fmla="*/ 373273 h 605239"/>
                <a:gd name="connsiteY80" fmla="*/ 373273 h 605239"/>
                <a:gd name="connsiteX81" fmla="*/ 373273 h 605239"/>
                <a:gd name="connsiteY81" fmla="*/ 373273 h 605239"/>
                <a:gd name="connsiteX82" fmla="*/ 373273 h 605239"/>
                <a:gd name="connsiteY82" fmla="*/ 373273 h 605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</a:cxnLst>
              <a:rect l="l" t="t" r="r" b="b"/>
              <a:pathLst>
                <a:path w="608037" h="437859">
                  <a:moveTo>
                    <a:pt x="435614" y="275305"/>
                  </a:moveTo>
                  <a:cubicBezTo>
                    <a:pt x="437271" y="274359"/>
                    <a:pt x="439284" y="274596"/>
                    <a:pt x="440823" y="275778"/>
                  </a:cubicBezTo>
                  <a:cubicBezTo>
                    <a:pt x="448635" y="281809"/>
                    <a:pt x="457277" y="285948"/>
                    <a:pt x="466273" y="287959"/>
                  </a:cubicBezTo>
                  <a:cubicBezTo>
                    <a:pt x="467930" y="288313"/>
                    <a:pt x="469232" y="289496"/>
                    <a:pt x="469824" y="291033"/>
                  </a:cubicBezTo>
                  <a:lnTo>
                    <a:pt x="478939" y="315276"/>
                  </a:lnTo>
                  <a:lnTo>
                    <a:pt x="488172" y="291033"/>
                  </a:lnTo>
                  <a:cubicBezTo>
                    <a:pt x="488764" y="289496"/>
                    <a:pt x="490066" y="288313"/>
                    <a:pt x="491723" y="287959"/>
                  </a:cubicBezTo>
                  <a:cubicBezTo>
                    <a:pt x="500838" y="285948"/>
                    <a:pt x="509361" y="281809"/>
                    <a:pt x="517174" y="275778"/>
                  </a:cubicBezTo>
                  <a:cubicBezTo>
                    <a:pt x="518713" y="274596"/>
                    <a:pt x="520725" y="274359"/>
                    <a:pt x="522382" y="275305"/>
                  </a:cubicBezTo>
                  <a:cubicBezTo>
                    <a:pt x="529485" y="278971"/>
                    <a:pt x="564878" y="298247"/>
                    <a:pt x="573875" y="309954"/>
                  </a:cubicBezTo>
                  <a:cubicBezTo>
                    <a:pt x="591157" y="332423"/>
                    <a:pt x="603468" y="399829"/>
                    <a:pt x="607966" y="427738"/>
                  </a:cubicBezTo>
                  <a:cubicBezTo>
                    <a:pt x="608203" y="429157"/>
                    <a:pt x="607848" y="430694"/>
                    <a:pt x="606901" y="431758"/>
                  </a:cubicBezTo>
                  <a:cubicBezTo>
                    <a:pt x="605954" y="432823"/>
                    <a:pt x="604652" y="433414"/>
                    <a:pt x="603231" y="433414"/>
                  </a:cubicBezTo>
                  <a:lnTo>
                    <a:pt x="354765" y="433414"/>
                  </a:lnTo>
                  <a:cubicBezTo>
                    <a:pt x="353344" y="433414"/>
                    <a:pt x="352042" y="432823"/>
                    <a:pt x="351095" y="431758"/>
                  </a:cubicBezTo>
                  <a:cubicBezTo>
                    <a:pt x="350148" y="430694"/>
                    <a:pt x="349793" y="429157"/>
                    <a:pt x="350030" y="427738"/>
                  </a:cubicBezTo>
                  <a:cubicBezTo>
                    <a:pt x="354528" y="399829"/>
                    <a:pt x="366839" y="332423"/>
                    <a:pt x="384122" y="309954"/>
                  </a:cubicBezTo>
                  <a:cubicBezTo>
                    <a:pt x="393118" y="298247"/>
                    <a:pt x="428512" y="278971"/>
                    <a:pt x="435614" y="275305"/>
                  </a:cubicBezTo>
                  <a:close/>
                  <a:moveTo>
                    <a:pt x="479051" y="123066"/>
                  </a:moveTo>
                  <a:cubicBezTo>
                    <a:pt x="542255" y="123066"/>
                    <a:pt x="548646" y="158180"/>
                    <a:pt x="548646" y="201334"/>
                  </a:cubicBezTo>
                  <a:cubicBezTo>
                    <a:pt x="548646" y="244607"/>
                    <a:pt x="517518" y="279721"/>
                    <a:pt x="479051" y="279721"/>
                  </a:cubicBezTo>
                  <a:cubicBezTo>
                    <a:pt x="440584" y="279721"/>
                    <a:pt x="409337" y="244607"/>
                    <a:pt x="409337" y="201334"/>
                  </a:cubicBezTo>
                  <a:cubicBezTo>
                    <a:pt x="409337" y="198852"/>
                    <a:pt x="409337" y="196369"/>
                    <a:pt x="409455" y="193886"/>
                  </a:cubicBezTo>
                  <a:cubicBezTo>
                    <a:pt x="405668" y="196723"/>
                    <a:pt x="402235" y="200389"/>
                    <a:pt x="400460" y="205000"/>
                  </a:cubicBezTo>
                  <a:cubicBezTo>
                    <a:pt x="397856" y="211502"/>
                    <a:pt x="399276" y="219305"/>
                    <a:pt x="404484" y="228173"/>
                  </a:cubicBezTo>
                  <a:cubicBezTo>
                    <a:pt x="406259" y="228646"/>
                    <a:pt x="407916" y="229710"/>
                    <a:pt x="408982" y="231365"/>
                  </a:cubicBezTo>
                  <a:lnTo>
                    <a:pt x="411822" y="235503"/>
                  </a:lnTo>
                  <a:cubicBezTo>
                    <a:pt x="413124" y="237276"/>
                    <a:pt x="413598" y="239405"/>
                    <a:pt x="413243" y="241651"/>
                  </a:cubicBezTo>
                  <a:cubicBezTo>
                    <a:pt x="412888" y="243779"/>
                    <a:pt x="411586" y="245671"/>
                    <a:pt x="409810" y="246853"/>
                  </a:cubicBezTo>
                  <a:cubicBezTo>
                    <a:pt x="408508" y="247799"/>
                    <a:pt x="406851" y="248390"/>
                    <a:pt x="405194" y="248390"/>
                  </a:cubicBezTo>
                  <a:cubicBezTo>
                    <a:pt x="402472" y="248390"/>
                    <a:pt x="399986" y="247090"/>
                    <a:pt x="398448" y="244843"/>
                  </a:cubicBezTo>
                  <a:lnTo>
                    <a:pt x="395489" y="240705"/>
                  </a:lnTo>
                  <a:cubicBezTo>
                    <a:pt x="394187" y="238695"/>
                    <a:pt x="393832" y="236331"/>
                    <a:pt x="394305" y="234202"/>
                  </a:cubicBezTo>
                  <a:cubicBezTo>
                    <a:pt x="387085" y="222143"/>
                    <a:pt x="385428" y="210793"/>
                    <a:pt x="389334" y="200625"/>
                  </a:cubicBezTo>
                  <a:cubicBezTo>
                    <a:pt x="393358" y="190221"/>
                    <a:pt x="402590" y="183482"/>
                    <a:pt x="410284" y="179344"/>
                  </a:cubicBezTo>
                  <a:cubicBezTo>
                    <a:pt x="413361" y="146830"/>
                    <a:pt x="426854" y="123066"/>
                    <a:pt x="479051" y="123066"/>
                  </a:cubicBezTo>
                  <a:close/>
                  <a:moveTo>
                    <a:pt x="251377" y="87196"/>
                  </a:moveTo>
                  <a:cubicBezTo>
                    <a:pt x="255047" y="87078"/>
                    <a:pt x="258599" y="88970"/>
                    <a:pt x="260493" y="92162"/>
                  </a:cubicBezTo>
                  <a:lnTo>
                    <a:pt x="294826" y="150452"/>
                  </a:lnTo>
                  <a:lnTo>
                    <a:pt x="373554" y="150452"/>
                  </a:lnTo>
                  <a:cubicBezTo>
                    <a:pt x="379118" y="150452"/>
                    <a:pt x="383735" y="155063"/>
                    <a:pt x="383735" y="160738"/>
                  </a:cubicBezTo>
                  <a:cubicBezTo>
                    <a:pt x="383735" y="166414"/>
                    <a:pt x="379118" y="171025"/>
                    <a:pt x="373554" y="171025"/>
                  </a:cubicBezTo>
                  <a:lnTo>
                    <a:pt x="289025" y="171025"/>
                  </a:lnTo>
                  <a:cubicBezTo>
                    <a:pt x="285355" y="171025"/>
                    <a:pt x="281921" y="169015"/>
                    <a:pt x="280145" y="165941"/>
                  </a:cubicBezTo>
                  <a:lnTo>
                    <a:pt x="252206" y="118529"/>
                  </a:lnTo>
                  <a:lnTo>
                    <a:pt x="201773" y="214890"/>
                  </a:lnTo>
                  <a:cubicBezTo>
                    <a:pt x="200115" y="217964"/>
                    <a:pt x="197155" y="219974"/>
                    <a:pt x="193722" y="220329"/>
                  </a:cubicBezTo>
                  <a:cubicBezTo>
                    <a:pt x="193367" y="220329"/>
                    <a:pt x="193012" y="220447"/>
                    <a:pt x="192657" y="220447"/>
                  </a:cubicBezTo>
                  <a:cubicBezTo>
                    <a:pt x="189579" y="220447"/>
                    <a:pt x="186619" y="219028"/>
                    <a:pt x="184606" y="216545"/>
                  </a:cubicBezTo>
                  <a:lnTo>
                    <a:pt x="148261" y="171025"/>
                  </a:lnTo>
                  <a:lnTo>
                    <a:pt x="75926" y="171025"/>
                  </a:lnTo>
                  <a:cubicBezTo>
                    <a:pt x="70243" y="171025"/>
                    <a:pt x="65626" y="166414"/>
                    <a:pt x="65626" y="160738"/>
                  </a:cubicBezTo>
                  <a:cubicBezTo>
                    <a:pt x="65626" y="155063"/>
                    <a:pt x="70243" y="150452"/>
                    <a:pt x="75926" y="150452"/>
                  </a:cubicBezTo>
                  <a:lnTo>
                    <a:pt x="153233" y="150452"/>
                  </a:lnTo>
                  <a:cubicBezTo>
                    <a:pt x="156311" y="150452"/>
                    <a:pt x="159271" y="151871"/>
                    <a:pt x="161284" y="154354"/>
                  </a:cubicBezTo>
                  <a:lnTo>
                    <a:pt x="190881" y="191480"/>
                  </a:lnTo>
                  <a:lnTo>
                    <a:pt x="242498" y="92635"/>
                  </a:lnTo>
                  <a:cubicBezTo>
                    <a:pt x="244274" y="89325"/>
                    <a:pt x="247589" y="87315"/>
                    <a:pt x="251377" y="87196"/>
                  </a:cubicBezTo>
                  <a:close/>
                  <a:moveTo>
                    <a:pt x="13735" y="0"/>
                  </a:moveTo>
                  <a:lnTo>
                    <a:pt x="495160" y="0"/>
                  </a:lnTo>
                  <a:cubicBezTo>
                    <a:pt x="502738" y="0"/>
                    <a:pt x="508776" y="6147"/>
                    <a:pt x="508776" y="13713"/>
                  </a:cubicBezTo>
                  <a:lnTo>
                    <a:pt x="508776" y="104618"/>
                  </a:lnTo>
                  <a:cubicBezTo>
                    <a:pt x="499186" y="102254"/>
                    <a:pt x="488411" y="101072"/>
                    <a:pt x="476452" y="101072"/>
                  </a:cubicBezTo>
                  <a:cubicBezTo>
                    <a:pt x="472308" y="101072"/>
                    <a:pt x="468282" y="101190"/>
                    <a:pt x="464375" y="101426"/>
                  </a:cubicBezTo>
                  <a:lnTo>
                    <a:pt x="464375" y="37946"/>
                  </a:lnTo>
                  <a:lnTo>
                    <a:pt x="44401" y="37946"/>
                  </a:lnTo>
                  <a:lnTo>
                    <a:pt x="44401" y="297896"/>
                  </a:lnTo>
                  <a:lnTo>
                    <a:pt x="203653" y="297896"/>
                  </a:lnTo>
                  <a:lnTo>
                    <a:pt x="305242" y="297896"/>
                  </a:lnTo>
                  <a:lnTo>
                    <a:pt x="362667" y="297896"/>
                  </a:lnTo>
                  <a:cubicBezTo>
                    <a:pt x="356037" y="306998"/>
                    <a:pt x="350117" y="320356"/>
                    <a:pt x="345025" y="335842"/>
                  </a:cubicBezTo>
                  <a:lnTo>
                    <a:pt x="325015" y="335842"/>
                  </a:lnTo>
                  <a:cubicBezTo>
                    <a:pt x="326673" y="345772"/>
                    <a:pt x="329515" y="359957"/>
                    <a:pt x="334132" y="375916"/>
                  </a:cubicBezTo>
                  <a:cubicBezTo>
                    <a:pt x="330343" y="392584"/>
                    <a:pt x="327265" y="409606"/>
                    <a:pt x="324778" y="424974"/>
                  </a:cubicBezTo>
                  <a:cubicBezTo>
                    <a:pt x="324068" y="429348"/>
                    <a:pt x="324542" y="433722"/>
                    <a:pt x="325844" y="437859"/>
                  </a:cubicBezTo>
                  <a:lnTo>
                    <a:pt x="171566" y="437859"/>
                  </a:lnTo>
                  <a:cubicBezTo>
                    <a:pt x="166829" y="437859"/>
                    <a:pt x="162567" y="435495"/>
                    <a:pt x="159962" y="431594"/>
                  </a:cubicBezTo>
                  <a:cubicBezTo>
                    <a:pt x="157476" y="427575"/>
                    <a:pt x="157120" y="422728"/>
                    <a:pt x="159133" y="418472"/>
                  </a:cubicBezTo>
                  <a:cubicBezTo>
                    <a:pt x="173815" y="386437"/>
                    <a:pt x="180801" y="354046"/>
                    <a:pt x="183761" y="335842"/>
                  </a:cubicBezTo>
                  <a:lnTo>
                    <a:pt x="13735" y="335842"/>
                  </a:lnTo>
                  <a:cubicBezTo>
                    <a:pt x="6157" y="335842"/>
                    <a:pt x="0" y="329695"/>
                    <a:pt x="0" y="322129"/>
                  </a:cubicBezTo>
                  <a:lnTo>
                    <a:pt x="0" y="13713"/>
                  </a:lnTo>
                  <a:cubicBezTo>
                    <a:pt x="0" y="6147"/>
                    <a:pt x="6157" y="0"/>
                    <a:pt x="13735" y="0"/>
                  </a:cubicBezTo>
                  <a:close/>
                </a:path>
              </a:pathLst>
            </a:custGeom>
            <a:solidFill>
              <a:schemeClr val="bg1">
                <a:alpha val="10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3942" tIns="41971" rIns="83942" bIns="41971" rtlCol="0" anchor="ctr"/>
            <a:lstStyle/>
            <a:p>
              <a:pPr algn="ctr"/>
              <a:endParaRPr lang="zh-CN" sz="1650">
                <a:solidFill>
                  <a:schemeClr val="tx1">
                    <a:alpha val="100000"/>
                  </a:schemeClr>
                </a:solidFill>
                <a:latin typeface="默认字体"/>
                <a:ea typeface="默认字体"/>
                <a:cs typeface="+mn-cs"/>
                <a:sym typeface="思源黑体 CN Normal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/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 descr="{&quot;isTemplate&quot;:true,&quot;type&quot;:3,&quot;originSlideId&quot;:&quot;9c7ddbd7&quot;}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文本框 261" descr="{&quot;isTemplate&quot;:true,&quot;type&quot;:&quot;title&quot;,&quot;canOmit&quot;:false,&quot;range&quot;:0}"/>
          <p:cNvSpPr txBox="1"/>
          <p:nvPr/>
        </p:nvSpPr>
        <p:spPr>
          <a:xfrm>
            <a:off x="660396" y="418039"/>
            <a:ext cx="10668000" cy="520700"/>
          </a:xfrm>
          <a:prstGeom prst="rect">
            <a:avLst/>
          </a:prstGeom>
          <a:noFill/>
        </p:spPr>
        <p:txBody>
          <a:bodyPr wrap="square" lIns="90000" tIns="46800" rIns="90000" bIns="46800" rtlCol="0" anchor="b" anchorCtr="0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zh-CN" sz="2800" b="1">
                <a:latin typeface="默认字体"/>
                <a:ea typeface="默认字体"/>
                <a:cs typeface="+mn-cs"/>
              </a:rPr>
              <a:t>详细设计</a:t>
            </a:r>
            <a:endParaRPr/>
          </a:p>
        </p:txBody>
      </p:sp>
      <p:grpSp>
        <p:nvGrpSpPr>
          <p:cNvPr id="263" name="组合 262"/>
          <p:cNvGrpSpPr/>
          <p:nvPr/>
        </p:nvGrpSpPr>
        <p:grpSpPr>
          <a:xfrm>
            <a:off x="0" y="3022087"/>
            <a:ext cx="3600005" cy="792466"/>
            <a:chOff x="2283834" y="3032767"/>
            <a:chExt cx="3600005" cy="792466"/>
          </a:xfrm>
        </p:grpSpPr>
        <p:grpSp>
          <p:nvGrpSpPr>
            <p:cNvPr id="264" name="组合 263"/>
            <p:cNvGrpSpPr/>
            <p:nvPr/>
          </p:nvGrpSpPr>
          <p:grpSpPr>
            <a:xfrm rot="16200000">
              <a:off x="3949593" y="3032767"/>
              <a:ext cx="283779" cy="283779"/>
              <a:chOff x="1900798" y="3462840"/>
              <a:chExt cx="283779" cy="283779"/>
            </a:xfrm>
            <a:solidFill>
              <a:schemeClr val="accent1">
                <a:alpha val="100000"/>
              </a:schemeClr>
            </a:solidFill>
          </p:grpSpPr>
          <p:sp>
            <p:nvSpPr>
              <p:cNvPr id="265" name="椭圆 12"/>
              <p:cNvSpPr/>
              <p:nvPr/>
            </p:nvSpPr>
            <p:spPr bwMode="auto">
              <a:xfrm>
                <a:off x="1900798" y="3462840"/>
                <a:ext cx="283779" cy="283779"/>
              </a:xfrm>
              <a:prstGeom prst="ellipse">
                <a:avLst/>
              </a:prstGeom>
              <a:grpFill/>
              <a:ln w="254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="horz" wrap="none" lIns="0" tIns="0" rIns="0" bIns="0" numCol="1" spcCol="0" rtlCol="0" fromWordArt="0" anchor="ctr" anchorCtr="0" forceAA="0" compatLnSpc="0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endParaRPr lang="zh-CN" sz="1200">
                  <a:solidFill>
                    <a:schemeClr val="bg1">
                      <a:alpha val="100000"/>
                    </a:schemeClr>
                  </a:solidFill>
                  <a:latin typeface="默认字体"/>
                  <a:ea typeface="默认字体"/>
                  <a:cs typeface="思源黑体 CN Medium"/>
                  <a:sym typeface="思源黑体 CN Normal"/>
                </a:endParaRPr>
              </a:p>
            </p:txBody>
          </p:sp>
          <p:cxnSp>
            <p:nvCxnSpPr>
              <p:cNvPr id="266" name="直接连接符 13"/>
              <p:cNvCxnSpPr/>
              <p:nvPr/>
            </p:nvCxnSpPr>
            <p:spPr>
              <a:xfrm>
                <a:off x="1964107" y="3565439"/>
                <a:ext cx="78581" cy="78581"/>
              </a:xfrm>
              <a:prstGeom prst="line">
                <a:avLst/>
              </a:prstGeom>
              <a:solidFill>
                <a:srgbClr val="FE6764"/>
              </a:solidFill>
              <a:ln w="25400" cap="rnd" cmpd="sng" algn="ctr">
                <a:solidFill>
                  <a:sysClr val="window" lastClr="FFFFFF"/>
                </a:solidFill>
                <a:prstDash val="solid"/>
                <a:round/>
              </a:ln>
              <a:effectLst/>
            </p:spPr>
          </p:cxnSp>
          <p:cxnSp>
            <p:nvCxnSpPr>
              <p:cNvPr id="267" name="直接连接符 14"/>
              <p:cNvCxnSpPr/>
              <p:nvPr/>
            </p:nvCxnSpPr>
            <p:spPr>
              <a:xfrm flipH="1">
                <a:off x="2042687" y="3565439"/>
                <a:ext cx="78581" cy="78581"/>
              </a:xfrm>
              <a:prstGeom prst="line">
                <a:avLst/>
              </a:prstGeom>
              <a:solidFill>
                <a:srgbClr val="FE6764"/>
              </a:solidFill>
              <a:ln w="25400" cap="rnd" cmpd="sng" algn="ctr">
                <a:solidFill>
                  <a:sysClr val="window" lastClr="FFFFFF"/>
                </a:solidFill>
                <a:prstDash val="solid"/>
                <a:round/>
              </a:ln>
              <a:effectLst/>
            </p:spPr>
          </p:cxnSp>
        </p:grpSp>
        <p:grpSp>
          <p:nvGrpSpPr>
            <p:cNvPr id="268" name="组合 267"/>
            <p:cNvGrpSpPr/>
            <p:nvPr/>
          </p:nvGrpSpPr>
          <p:grpSpPr>
            <a:xfrm>
              <a:off x="2283834" y="3453081"/>
              <a:ext cx="3600005" cy="372152"/>
              <a:chOff x="588998" y="3681275"/>
              <a:chExt cx="2879979" cy="372152"/>
            </a:xfrm>
          </p:grpSpPr>
          <p:sp>
            <p:nvSpPr>
              <p:cNvPr id="269" name="文本框 29" descr="{&quot;isTemplate&quot;:true,&quot;type&quot;:&quot;title&quot;,&quot;canOmit&quot;:false,&quot;range&quot;:0}"/>
              <p:cNvSpPr txBox="1"/>
              <p:nvPr/>
            </p:nvSpPr>
            <p:spPr>
              <a:xfrm>
                <a:off x="588998" y="3681275"/>
                <a:ext cx="2879979" cy="304800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>
                <a:noAutofit/>
              </a:bodyPr>
              <a:lstStyle>
                <a:defPPr>
                  <a:defRPr lang="zh-CN"/>
                </a:defPPr>
              </a:lstStyle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r>
                  <a:rPr lang="zh-CN" sz="2000" b="1">
                    <a:solidFill>
                      <a:schemeClr val="accent1">
                        <a:alpha val="100000"/>
                      </a:schemeClr>
                    </a:solidFill>
                    <a:effectLst/>
                    <a:latin typeface="默认字体"/>
                    <a:ea typeface="默认字体"/>
                    <a:cs typeface="思源黑体 CN Medium"/>
                    <a:sym typeface="思源黑体 CN Normal"/>
                  </a:rPr>
                  <a:t>教师管理序列图</a:t>
                </a:r>
                <a:endParaRPr/>
              </a:p>
            </p:txBody>
          </p:sp>
          <p:cxnSp>
            <p:nvCxnSpPr>
              <p:cNvPr id="270" name="直接连接符 49"/>
              <p:cNvCxnSpPr/>
              <p:nvPr/>
            </p:nvCxnSpPr>
            <p:spPr>
              <a:xfrm>
                <a:off x="1852934" y="4053427"/>
                <a:ext cx="338937" cy="0"/>
              </a:xfrm>
              <a:prstGeom prst="line">
                <a:avLst/>
              </a:prstGeom>
              <a:noFill/>
              <a:ln w="9525" cap="rnd" cmpd="sng" algn="ctr">
                <a:solidFill>
                  <a:srgbClr val="041BB8"/>
                </a:solidFill>
                <a:prstDash val="solid"/>
                <a:miter lim="800000"/>
              </a:ln>
              <a:effectLst/>
            </p:spPr>
          </p:cxnSp>
        </p:grpSp>
      </p:grpSp>
      <p:pic>
        <p:nvPicPr>
          <p:cNvPr id="271" name="图片 27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5922" y="1444101"/>
            <a:ext cx="6492474" cy="4606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/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 descr="{&quot;isTemplate&quot;:true,&quot;type&quot;:3,&quot;originSlideId&quot;:&quot;9c7ddbd7&quot;}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文本框 272" descr="{&quot;isTemplate&quot;:true,&quot;type&quot;:&quot;title&quot;,&quot;canOmit&quot;:false,&quot;range&quot;:0}"/>
          <p:cNvSpPr txBox="1"/>
          <p:nvPr/>
        </p:nvSpPr>
        <p:spPr>
          <a:xfrm>
            <a:off x="660396" y="418039"/>
            <a:ext cx="10668000" cy="520700"/>
          </a:xfrm>
          <a:prstGeom prst="rect">
            <a:avLst/>
          </a:prstGeom>
          <a:noFill/>
        </p:spPr>
        <p:txBody>
          <a:bodyPr wrap="square" lIns="90000" tIns="46800" rIns="90000" bIns="46800" rtlCol="0" anchor="b" anchorCtr="0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zh-CN" sz="2800" b="1">
                <a:latin typeface="默认字体"/>
                <a:ea typeface="默认字体"/>
                <a:cs typeface="+mn-cs"/>
              </a:rPr>
              <a:t>详细设计</a:t>
            </a:r>
            <a:endParaRPr/>
          </a:p>
        </p:txBody>
      </p:sp>
      <p:grpSp>
        <p:nvGrpSpPr>
          <p:cNvPr id="274" name="组合 273"/>
          <p:cNvGrpSpPr/>
          <p:nvPr/>
        </p:nvGrpSpPr>
        <p:grpSpPr>
          <a:xfrm>
            <a:off x="0" y="3022087"/>
            <a:ext cx="3600005" cy="792466"/>
            <a:chOff x="2283834" y="3032767"/>
            <a:chExt cx="3600005" cy="792466"/>
          </a:xfrm>
        </p:grpSpPr>
        <p:grpSp>
          <p:nvGrpSpPr>
            <p:cNvPr id="275" name="组合 274"/>
            <p:cNvGrpSpPr/>
            <p:nvPr/>
          </p:nvGrpSpPr>
          <p:grpSpPr>
            <a:xfrm rot="16200000">
              <a:off x="3949593" y="3032767"/>
              <a:ext cx="283779" cy="283779"/>
              <a:chOff x="1900798" y="3462840"/>
              <a:chExt cx="283779" cy="283779"/>
            </a:xfrm>
            <a:solidFill>
              <a:schemeClr val="accent1">
                <a:alpha val="100000"/>
              </a:schemeClr>
            </a:solidFill>
          </p:grpSpPr>
          <p:sp>
            <p:nvSpPr>
              <p:cNvPr id="276" name="椭圆 12"/>
              <p:cNvSpPr/>
              <p:nvPr/>
            </p:nvSpPr>
            <p:spPr bwMode="auto">
              <a:xfrm>
                <a:off x="1900798" y="3462840"/>
                <a:ext cx="283779" cy="283779"/>
              </a:xfrm>
              <a:prstGeom prst="ellipse">
                <a:avLst/>
              </a:prstGeom>
              <a:grpFill/>
              <a:ln w="254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="horz" wrap="none" lIns="0" tIns="0" rIns="0" bIns="0" numCol="1" spcCol="0" rtlCol="0" fromWordArt="0" anchor="ctr" anchorCtr="0" forceAA="0" compatLnSpc="0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endParaRPr lang="zh-CN" sz="1200">
                  <a:solidFill>
                    <a:schemeClr val="bg1">
                      <a:alpha val="100000"/>
                    </a:schemeClr>
                  </a:solidFill>
                  <a:latin typeface="默认字体"/>
                  <a:ea typeface="默认字体"/>
                  <a:cs typeface="思源黑体 CN Medium"/>
                  <a:sym typeface="思源黑体 CN Normal"/>
                </a:endParaRPr>
              </a:p>
            </p:txBody>
          </p:sp>
          <p:cxnSp>
            <p:nvCxnSpPr>
              <p:cNvPr id="277" name="直接连接符 13"/>
              <p:cNvCxnSpPr/>
              <p:nvPr/>
            </p:nvCxnSpPr>
            <p:spPr>
              <a:xfrm>
                <a:off x="1964107" y="3565439"/>
                <a:ext cx="78581" cy="78581"/>
              </a:xfrm>
              <a:prstGeom prst="line">
                <a:avLst/>
              </a:prstGeom>
              <a:solidFill>
                <a:srgbClr val="FE6764"/>
              </a:solidFill>
              <a:ln w="25400" cap="rnd" cmpd="sng" algn="ctr">
                <a:solidFill>
                  <a:sysClr val="window" lastClr="FFFFFF"/>
                </a:solidFill>
                <a:prstDash val="solid"/>
                <a:round/>
              </a:ln>
              <a:effectLst/>
            </p:spPr>
          </p:cxnSp>
          <p:cxnSp>
            <p:nvCxnSpPr>
              <p:cNvPr id="278" name="直接连接符 14"/>
              <p:cNvCxnSpPr/>
              <p:nvPr/>
            </p:nvCxnSpPr>
            <p:spPr>
              <a:xfrm flipH="1">
                <a:off x="2042687" y="3565439"/>
                <a:ext cx="78581" cy="78581"/>
              </a:xfrm>
              <a:prstGeom prst="line">
                <a:avLst/>
              </a:prstGeom>
              <a:solidFill>
                <a:srgbClr val="FE6764"/>
              </a:solidFill>
              <a:ln w="25400" cap="rnd" cmpd="sng" algn="ctr">
                <a:solidFill>
                  <a:sysClr val="window" lastClr="FFFFFF"/>
                </a:solidFill>
                <a:prstDash val="solid"/>
                <a:round/>
              </a:ln>
              <a:effectLst/>
            </p:spPr>
          </p:cxnSp>
        </p:grpSp>
        <p:grpSp>
          <p:nvGrpSpPr>
            <p:cNvPr id="279" name="组合 278"/>
            <p:cNvGrpSpPr/>
            <p:nvPr/>
          </p:nvGrpSpPr>
          <p:grpSpPr>
            <a:xfrm>
              <a:off x="2283834" y="3453081"/>
              <a:ext cx="3600005" cy="372152"/>
              <a:chOff x="588998" y="3681275"/>
              <a:chExt cx="2879979" cy="372152"/>
            </a:xfrm>
          </p:grpSpPr>
          <p:sp>
            <p:nvSpPr>
              <p:cNvPr id="280" name="文本框 29" descr="{&quot;isTemplate&quot;:true,&quot;type&quot;:&quot;title&quot;,&quot;canOmit&quot;:false,&quot;range&quot;:0}"/>
              <p:cNvSpPr txBox="1"/>
              <p:nvPr/>
            </p:nvSpPr>
            <p:spPr>
              <a:xfrm>
                <a:off x="588998" y="3681275"/>
                <a:ext cx="2879979" cy="304800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>
                <a:noAutofit/>
              </a:bodyPr>
              <a:lstStyle>
                <a:defPPr>
                  <a:defRPr lang="zh-CN"/>
                </a:defPPr>
              </a:lstStyle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r>
                  <a:rPr lang="zh-CN" sz="2000" b="1">
                    <a:solidFill>
                      <a:schemeClr val="accent1">
                        <a:alpha val="100000"/>
                      </a:schemeClr>
                    </a:solidFill>
                    <a:effectLst/>
                    <a:latin typeface="默认字体"/>
                    <a:ea typeface="默认字体"/>
                    <a:cs typeface="思源黑体 CN Medium"/>
                    <a:sym typeface="思源黑体 CN Normal"/>
                  </a:rPr>
                  <a:t>类图</a:t>
                </a:r>
                <a:endParaRPr/>
              </a:p>
            </p:txBody>
          </p:sp>
          <p:cxnSp>
            <p:nvCxnSpPr>
              <p:cNvPr id="281" name="直接连接符 49"/>
              <p:cNvCxnSpPr/>
              <p:nvPr/>
            </p:nvCxnSpPr>
            <p:spPr>
              <a:xfrm>
                <a:off x="1852934" y="4053427"/>
                <a:ext cx="338937" cy="0"/>
              </a:xfrm>
              <a:prstGeom prst="line">
                <a:avLst/>
              </a:prstGeom>
              <a:noFill/>
              <a:ln w="9525" cap="rnd" cmpd="sng" algn="ctr">
                <a:solidFill>
                  <a:srgbClr val="041BB8"/>
                </a:solidFill>
                <a:prstDash val="solid"/>
                <a:miter lim="800000"/>
              </a:ln>
              <a:effectLst/>
            </p:spPr>
          </p:cxnSp>
        </p:grpSp>
      </p:grpSp>
      <p:pic>
        <p:nvPicPr>
          <p:cNvPr id="282" name="图片 28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7007" y="938739"/>
            <a:ext cx="6208699" cy="517903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/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 descr="{&quot;isTemplate&quot;:true,&quot;type&quot;:3,&quot;originSlideId&quot;:&quot;9c7ddbd7&quot;}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文本框 283" descr="{&quot;isTemplate&quot;:true,&quot;type&quot;:&quot;title&quot;,&quot;canOmit&quot;:false,&quot;range&quot;:0}"/>
          <p:cNvSpPr txBox="1"/>
          <p:nvPr/>
        </p:nvSpPr>
        <p:spPr>
          <a:xfrm>
            <a:off x="660396" y="418039"/>
            <a:ext cx="10668000" cy="520700"/>
          </a:xfrm>
          <a:prstGeom prst="rect">
            <a:avLst/>
          </a:prstGeom>
          <a:noFill/>
        </p:spPr>
        <p:txBody>
          <a:bodyPr wrap="square" lIns="90000" tIns="46800" rIns="90000" bIns="46800" rtlCol="0" anchor="b" anchorCtr="0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zh-CN" sz="2800" b="1">
                <a:latin typeface="默认字体"/>
                <a:ea typeface="默认字体"/>
                <a:cs typeface="+mn-cs"/>
              </a:rPr>
              <a:t>代码实现</a:t>
            </a:r>
            <a:endParaRPr/>
          </a:p>
        </p:txBody>
      </p:sp>
      <p:sp>
        <p:nvSpPr>
          <p:cNvPr id="285" name="文本框 284"/>
          <p:cNvSpPr txBox="1"/>
          <p:nvPr/>
        </p:nvSpPr>
        <p:spPr>
          <a:xfrm>
            <a:off x="633513" y="1253123"/>
            <a:ext cx="4318000" cy="64135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2700">
            <a:prstDash val="solid"/>
            <a:miter lim="800000"/>
          </a:ln>
        </p:spPr>
        <p:txBody>
          <a:bodyPr>
            <a:spAutoFit/>
          </a:bodyPr>
          <a:lstStyle/>
          <a:p>
            <a:r>
              <a:rPr lang="zh-CN" b="1">
                <a:solidFill>
                  <a:schemeClr val="bg1">
                    <a:alpha val="100000"/>
                  </a:schemeClr>
                </a:solidFill>
              </a:rPr>
              <a:t>使用</a:t>
            </a:r>
            <a:r>
              <a:rPr lang="en-US" b="1">
                <a:solidFill>
                  <a:schemeClr val="bg1">
                    <a:alpha val="100000"/>
                  </a:schemeClr>
                </a:solidFill>
              </a:rPr>
              <a:t>VUE3+VITE</a:t>
            </a:r>
            <a:r>
              <a:rPr lang="zh-CN" b="1">
                <a:solidFill>
                  <a:schemeClr val="bg1">
                    <a:alpha val="100000"/>
                  </a:schemeClr>
                </a:solidFill>
              </a:rPr>
              <a:t>框架</a:t>
            </a:r>
            <a:endParaRPr/>
          </a:p>
          <a:p>
            <a:r>
              <a:rPr lang="zh-CN" b="1">
                <a:solidFill>
                  <a:schemeClr val="bg1">
                    <a:alpha val="100000"/>
                  </a:schemeClr>
                </a:solidFill>
              </a:rPr>
              <a:t>教师端网页代码编写</a:t>
            </a:r>
            <a:endParaRPr/>
          </a:p>
        </p:txBody>
      </p:sp>
      <p:pic>
        <p:nvPicPr>
          <p:cNvPr id="286" name="图片 28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3151" y="1573798"/>
            <a:ext cx="6593380" cy="4609087"/>
          </a:xfrm>
          <a:prstGeom prst="rect">
            <a:avLst/>
          </a:prstGeom>
        </p:spPr>
      </p:pic>
      <p:pic>
        <p:nvPicPr>
          <p:cNvPr id="287" name="图片 28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547" y="2598749"/>
            <a:ext cx="4521200" cy="30353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/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 descr="{&quot;isTemplate&quot;:true,&quot;type&quot;:3,&quot;originSlideId&quot;:&quot;cd9ff056&quot;}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文本框 288" descr="{&quot;isTemplate&quot;:true,&quot;type&quot;:&quot;title&quot;,&quot;canOmit&quot;:false,&quot;range&quot;:0}"/>
          <p:cNvSpPr txBox="1"/>
          <p:nvPr/>
        </p:nvSpPr>
        <p:spPr>
          <a:xfrm>
            <a:off x="660396" y="418039"/>
            <a:ext cx="10668000" cy="520700"/>
          </a:xfrm>
          <a:prstGeom prst="rect">
            <a:avLst/>
          </a:prstGeom>
          <a:noFill/>
        </p:spPr>
        <p:txBody>
          <a:bodyPr wrap="square" lIns="90000" tIns="46800" rIns="90000" bIns="46800" rtlCol="0" anchor="b" anchorCtr="0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zh-CN" sz="2800" b="1">
                <a:latin typeface="默认字体"/>
                <a:ea typeface="默认字体"/>
                <a:cs typeface="+mn-cs"/>
              </a:rPr>
              <a:t>教师端</a:t>
            </a:r>
            <a:r>
              <a:rPr lang="en-US" sz="2800" b="1">
                <a:latin typeface="默认字体"/>
                <a:ea typeface="默认字体"/>
                <a:cs typeface="+mn-cs"/>
              </a:rPr>
              <a:t>-</a:t>
            </a:r>
            <a:r>
              <a:rPr lang="zh-CN" sz="2800" b="1">
                <a:latin typeface="默认字体"/>
                <a:ea typeface="默认字体"/>
                <a:cs typeface="+mn-cs"/>
              </a:rPr>
              <a:t>注册界面</a:t>
            </a:r>
            <a:endParaRPr/>
          </a:p>
        </p:txBody>
      </p:sp>
      <p:pic>
        <p:nvPicPr>
          <p:cNvPr id="290" name="图片 28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7318" y="1189080"/>
            <a:ext cx="7002325" cy="498152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 descr="{&quot;isTemplate&quot;:true,&quot;type&quot;:3,&quot;originSlideId&quot;:&quot;cd9ff056&quot;}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文本框 291" descr="{&quot;isTemplate&quot;:true,&quot;type&quot;:&quot;title&quot;,&quot;canOmit&quot;:false,&quot;range&quot;:0}"/>
          <p:cNvSpPr txBox="1"/>
          <p:nvPr/>
        </p:nvSpPr>
        <p:spPr>
          <a:xfrm>
            <a:off x="660396" y="418039"/>
            <a:ext cx="10668000" cy="520700"/>
          </a:xfrm>
          <a:prstGeom prst="rect">
            <a:avLst/>
          </a:prstGeom>
          <a:noFill/>
        </p:spPr>
        <p:txBody>
          <a:bodyPr wrap="square" lIns="90000" tIns="46800" rIns="90000" bIns="46800" rtlCol="0" anchor="b" anchorCtr="0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zh-CN" sz="2800" b="1">
                <a:latin typeface="默认字体"/>
                <a:ea typeface="默认字体"/>
                <a:cs typeface="+mn-cs"/>
              </a:rPr>
              <a:t>教师端</a:t>
            </a:r>
            <a:r>
              <a:rPr lang="en-US" sz="2800" b="1">
                <a:latin typeface="默认字体"/>
                <a:ea typeface="默认字体"/>
                <a:cs typeface="+mn-cs"/>
              </a:rPr>
              <a:t>-</a:t>
            </a:r>
            <a:r>
              <a:rPr lang="zh-CN" sz="2800" b="1">
                <a:latin typeface="默认字体"/>
                <a:ea typeface="默认字体"/>
                <a:cs typeface="+mn-cs"/>
              </a:rPr>
              <a:t>登录界面</a:t>
            </a:r>
            <a:endParaRPr/>
          </a:p>
        </p:txBody>
      </p:sp>
      <p:pic>
        <p:nvPicPr>
          <p:cNvPr id="293" name="图片 29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8844" y="1247700"/>
            <a:ext cx="6954313" cy="49229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 descr="{&quot;isTemplate&quot;:true,&quot;type&quot;:3,&quot;originSlideId&quot;:&quot;cd9ff056&quot;}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文本框 294" descr="{&quot;isTemplate&quot;:true,&quot;type&quot;:&quot;title&quot;,&quot;canOmit&quot;:false,&quot;range&quot;:0}"/>
          <p:cNvSpPr txBox="1"/>
          <p:nvPr/>
        </p:nvSpPr>
        <p:spPr>
          <a:xfrm>
            <a:off x="660396" y="418039"/>
            <a:ext cx="10668000" cy="520700"/>
          </a:xfrm>
          <a:prstGeom prst="rect">
            <a:avLst/>
          </a:prstGeom>
          <a:noFill/>
        </p:spPr>
        <p:txBody>
          <a:bodyPr wrap="square" lIns="90000" tIns="46800" rIns="90000" bIns="46800" rtlCol="0" anchor="b" anchorCtr="0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zh-CN" sz="2800" b="1">
                <a:latin typeface="默认字体"/>
                <a:ea typeface="默认字体"/>
                <a:cs typeface="+mn-cs"/>
              </a:rPr>
              <a:t>教师端</a:t>
            </a:r>
            <a:r>
              <a:rPr lang="en-US" sz="2800" b="1">
                <a:latin typeface="默认字体"/>
                <a:ea typeface="默认字体"/>
                <a:cs typeface="+mn-cs"/>
              </a:rPr>
              <a:t>-</a:t>
            </a:r>
            <a:r>
              <a:rPr lang="zh-CN" sz="2800" b="1">
                <a:latin typeface="默认字体"/>
                <a:ea typeface="默认字体"/>
                <a:cs typeface="+mn-cs"/>
              </a:rPr>
              <a:t>主界面</a:t>
            </a:r>
            <a:endParaRPr/>
          </a:p>
        </p:txBody>
      </p:sp>
      <p:pic>
        <p:nvPicPr>
          <p:cNvPr id="296" name="图片 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0783" y="1228603"/>
            <a:ext cx="8962825" cy="4400794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 descr="{&quot;isTemplate&quot;:true,&quot;type&quot;:3,&quot;originSlideId&quot;:&quot;cd9ff056&quot;}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文本框 297" descr="{&quot;isTemplate&quot;:true,&quot;type&quot;:&quot;title&quot;,&quot;canOmit&quot;:false,&quot;range&quot;:0}"/>
          <p:cNvSpPr txBox="1"/>
          <p:nvPr/>
        </p:nvSpPr>
        <p:spPr>
          <a:xfrm>
            <a:off x="660396" y="418039"/>
            <a:ext cx="10668000" cy="520700"/>
          </a:xfrm>
          <a:prstGeom prst="rect">
            <a:avLst/>
          </a:prstGeom>
          <a:noFill/>
        </p:spPr>
        <p:txBody>
          <a:bodyPr wrap="square" lIns="90000" tIns="46800" rIns="90000" bIns="46800" rtlCol="0" anchor="b" anchorCtr="0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zh-CN" sz="2800" b="1">
                <a:latin typeface="默认字体"/>
                <a:ea typeface="默认字体"/>
                <a:cs typeface="+mn-cs"/>
              </a:rPr>
              <a:t>教师端</a:t>
            </a:r>
            <a:r>
              <a:rPr lang="en-US" sz="2800" b="1">
                <a:latin typeface="默认字体"/>
                <a:ea typeface="默认字体"/>
                <a:cs typeface="+mn-cs"/>
              </a:rPr>
              <a:t>-</a:t>
            </a:r>
            <a:r>
              <a:rPr lang="zh-CN" sz="2800" b="1">
                <a:latin typeface="默认字体"/>
                <a:ea typeface="默认字体"/>
                <a:cs typeface="+mn-cs"/>
              </a:rPr>
              <a:t>创建课程</a:t>
            </a:r>
            <a:endParaRPr/>
          </a:p>
        </p:txBody>
      </p:sp>
      <p:pic>
        <p:nvPicPr>
          <p:cNvPr id="299" name="图片 29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8988" y="1219199"/>
            <a:ext cx="8332792" cy="4919429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 descr="{&quot;isTemplate&quot;:true,&quot;type&quot;:3,&quot;originSlideId&quot;:&quot;cd9ff056&quot;}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文本框 300" descr="{&quot;isTemplate&quot;:true,&quot;type&quot;:&quot;title&quot;,&quot;canOmit&quot;:false,&quot;range&quot;:0}"/>
          <p:cNvSpPr txBox="1"/>
          <p:nvPr/>
        </p:nvSpPr>
        <p:spPr>
          <a:xfrm>
            <a:off x="660396" y="418039"/>
            <a:ext cx="10668000" cy="520700"/>
          </a:xfrm>
          <a:prstGeom prst="rect">
            <a:avLst/>
          </a:prstGeom>
          <a:noFill/>
        </p:spPr>
        <p:txBody>
          <a:bodyPr wrap="square" lIns="90000" tIns="46800" rIns="90000" bIns="46800" rtlCol="0" anchor="b" anchorCtr="0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zh-CN" sz="2800" b="1">
                <a:latin typeface="默认字体"/>
                <a:ea typeface="默认字体"/>
                <a:cs typeface="+mn-cs"/>
              </a:rPr>
              <a:t>教师端</a:t>
            </a:r>
            <a:r>
              <a:rPr lang="en-US" sz="2800" b="1">
                <a:latin typeface="默认字体"/>
                <a:ea typeface="默认字体"/>
                <a:cs typeface="+mn-cs"/>
              </a:rPr>
              <a:t>-</a:t>
            </a:r>
            <a:r>
              <a:rPr lang="zh-CN" sz="2800" b="1">
                <a:latin typeface="默认字体"/>
                <a:ea typeface="默认字体"/>
                <a:cs typeface="+mn-cs"/>
              </a:rPr>
              <a:t>加入课程</a:t>
            </a:r>
            <a:endParaRPr/>
          </a:p>
        </p:txBody>
      </p:sp>
      <p:pic>
        <p:nvPicPr>
          <p:cNvPr id="302" name="图片 30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0399" y="1504364"/>
            <a:ext cx="8531202" cy="4502403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 descr="{&quot;isTemplate&quot;:true,&quot;type&quot;:3,&quot;originSlideId&quot;:&quot;cd9ff056&quot;}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文本框 303" descr="{&quot;isTemplate&quot;:true,&quot;type&quot;:&quot;title&quot;,&quot;canOmit&quot;:false,&quot;range&quot;:0}"/>
          <p:cNvSpPr txBox="1"/>
          <p:nvPr/>
        </p:nvSpPr>
        <p:spPr>
          <a:xfrm>
            <a:off x="660396" y="418039"/>
            <a:ext cx="10668000" cy="520700"/>
          </a:xfrm>
          <a:prstGeom prst="rect">
            <a:avLst/>
          </a:prstGeom>
          <a:noFill/>
        </p:spPr>
        <p:txBody>
          <a:bodyPr wrap="square" lIns="90000" tIns="46800" rIns="90000" bIns="46800" rtlCol="0" anchor="b" anchorCtr="0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zh-CN" sz="2800" b="1">
                <a:latin typeface="默认字体"/>
                <a:ea typeface="默认字体"/>
                <a:cs typeface="+mn-cs"/>
              </a:rPr>
              <a:t>教师端</a:t>
            </a:r>
            <a:r>
              <a:rPr lang="en-US" sz="2800" b="1">
                <a:latin typeface="默认字体"/>
                <a:ea typeface="默认字体"/>
                <a:cs typeface="+mn-cs"/>
              </a:rPr>
              <a:t>-</a:t>
            </a:r>
            <a:r>
              <a:rPr lang="zh-CN" sz="2800" b="1">
                <a:latin typeface="默认字体"/>
                <a:ea typeface="默认字体"/>
                <a:cs typeface="+mn-cs"/>
              </a:rPr>
              <a:t>课程列表</a:t>
            </a:r>
            <a:endParaRPr/>
          </a:p>
        </p:txBody>
      </p:sp>
      <p:pic>
        <p:nvPicPr>
          <p:cNvPr id="305" name="图片 30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564" y="1451196"/>
            <a:ext cx="9397897" cy="4355257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 descr="{&quot;isTemplate&quot;:true,&quot;type&quot;:3,&quot;originSlideId&quot;:&quot;cd9ff056&quot;}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文本框 306" descr="{&quot;isTemplate&quot;:true,&quot;type&quot;:&quot;title&quot;,&quot;canOmit&quot;:false,&quot;range&quot;:0}"/>
          <p:cNvSpPr txBox="1"/>
          <p:nvPr/>
        </p:nvSpPr>
        <p:spPr>
          <a:xfrm>
            <a:off x="660396" y="418039"/>
            <a:ext cx="10668000" cy="520700"/>
          </a:xfrm>
          <a:prstGeom prst="rect">
            <a:avLst/>
          </a:prstGeom>
          <a:noFill/>
        </p:spPr>
        <p:txBody>
          <a:bodyPr wrap="square" lIns="90000" tIns="46800" rIns="90000" bIns="46800" rtlCol="0" anchor="b" anchorCtr="0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zh-CN" sz="2800" b="1">
                <a:latin typeface="默认字体"/>
                <a:ea typeface="默认字体"/>
                <a:cs typeface="+mn-cs"/>
              </a:rPr>
              <a:t>教师端</a:t>
            </a:r>
            <a:r>
              <a:rPr lang="en-US" sz="2800" b="1">
                <a:latin typeface="默认字体"/>
                <a:ea typeface="默认字体"/>
                <a:cs typeface="+mn-cs"/>
              </a:rPr>
              <a:t>-</a:t>
            </a:r>
            <a:r>
              <a:rPr lang="zh-CN" sz="2800" b="1">
                <a:latin typeface="默认字体"/>
                <a:ea typeface="默认字体"/>
                <a:cs typeface="+mn-cs"/>
              </a:rPr>
              <a:t>学生列表</a:t>
            </a:r>
            <a:endParaRPr/>
          </a:p>
        </p:txBody>
      </p:sp>
      <p:pic>
        <p:nvPicPr>
          <p:cNvPr id="308" name="图片 30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7068" y="1342407"/>
            <a:ext cx="8537864" cy="455684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 descr="{&quot;isTemplate&quot;:true,&quot;type&quot;:&quot;page&quot;,&quot;originSlideId&quot;:&quot;cdd9879e&quot;}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文本框 309" descr="{&quot;isTemplate&quot;:true,&quot;type&quot;:&quot;title&quot;,&quot;canOmit&quot;:false,&quot;range&quot;:0}"/>
          <p:cNvSpPr txBox="1"/>
          <p:nvPr/>
        </p:nvSpPr>
        <p:spPr>
          <a:xfrm>
            <a:off x="660396" y="418039"/>
            <a:ext cx="10668000" cy="520700"/>
          </a:xfrm>
          <a:prstGeom prst="rect">
            <a:avLst/>
          </a:prstGeom>
          <a:noFill/>
        </p:spPr>
        <p:txBody>
          <a:bodyPr wrap="square" lIns="90000" tIns="46800" rIns="90000" bIns="46800" rtlCol="0" anchor="b" anchorCtr="0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zh-CN" sz="2800" b="1">
                <a:latin typeface="默认字体"/>
                <a:ea typeface="默认字体"/>
                <a:cs typeface="+mn-cs"/>
              </a:rPr>
              <a:t>项目模拟图</a:t>
            </a:r>
            <a:endParaRPr/>
          </a:p>
        </p:txBody>
      </p:sp>
      <p:grpSp>
        <p:nvGrpSpPr>
          <p:cNvPr id="311" name="组合 310"/>
          <p:cNvGrpSpPr/>
          <p:nvPr/>
        </p:nvGrpSpPr>
        <p:grpSpPr>
          <a:xfrm>
            <a:off x="5224602" y="3413827"/>
            <a:ext cx="2154993" cy="2385414"/>
            <a:chOff x="7297402" y="1232392"/>
            <a:chExt cx="3418451" cy="3960035"/>
          </a:xfrm>
        </p:grpSpPr>
        <p:pic>
          <p:nvPicPr>
            <p:cNvPr id="312" name="图片 311"/>
            <p:cNvPicPr>
              <a:picLocks noChangeAspect="1"/>
            </p:cNvPicPr>
            <p:nvPr/>
          </p:nvPicPr>
          <p:blipFill>
            <a:blip r:embed="rId3">
              <a:alphaModFix/>
              <a:extLst>
                <a:ext uri="">
                  <a14:imgProps xmlns="" xmlns:a14="http://schemas.microsoft.com/office/drawing/2010/main">
                    <a14:imgLayer>
                      <a14:imgEffect>
                        <a14:brightnessContrast bright="0" contrast="0"/>
                        <a14:colorTemperature colorTemp="6500"/>
                        <a14:saturation sat="100000"/>
                        <a14:sharpenSoften amount="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>
            <a:xfrm>
              <a:off x="7310004" y="1232392"/>
              <a:ext cx="3398519" cy="3883152"/>
            </a:xfrm>
            <a:prstGeom prst="rect">
              <a:avLst/>
            </a:prstGeom>
            <a:ln/>
          </p:spPr>
        </p:pic>
        <p:sp>
          <p:nvSpPr>
            <p:cNvPr id="313" name="文本框 312"/>
            <p:cNvSpPr txBox="1"/>
            <p:nvPr/>
          </p:nvSpPr>
          <p:spPr>
            <a:xfrm>
              <a:off x="7297402" y="4484372"/>
              <a:ext cx="3418452" cy="708057"/>
            </a:xfrm>
            <a:prstGeom prst="rect">
              <a:avLst/>
            </a:prstGeom>
            <a:ln w="12700">
              <a:prstDash val="solid"/>
              <a:miter lim="800000"/>
            </a:ln>
          </p:spPr>
          <p:txBody>
            <a:bodyPr>
              <a:spAutoFit/>
            </a:bodyPr>
            <a:lstStyle/>
            <a:p>
              <a:pPr algn="ctr"/>
              <a:r>
                <a:rPr lang="zh-CN" sz="2800" b="1">
                  <a:solidFill>
                    <a:srgbClr val="FFC000">
                      <a:alpha val="100000"/>
                    </a:srgbClr>
                  </a:solidFill>
                  <a:latin typeface="Microsoft YaHei"/>
                  <a:ea typeface="Microsoft YaHei"/>
                  <a:cs typeface="+mn-cs"/>
                </a:rPr>
                <a:t>同伴课堂</a:t>
              </a:r>
              <a:endParaRPr/>
            </a:p>
          </p:txBody>
        </p:sp>
      </p:grpSp>
      <p:pic>
        <p:nvPicPr>
          <p:cNvPr id="314" name="图片 3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1178" y="288943"/>
            <a:ext cx="2478417" cy="2503059"/>
          </a:xfrm>
          <a:prstGeom prst="rect">
            <a:avLst/>
          </a:prstGeom>
        </p:spPr>
      </p:pic>
      <p:pic>
        <p:nvPicPr>
          <p:cNvPr id="315" name="图片 3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0682" y="2193178"/>
            <a:ext cx="3823920" cy="2107199"/>
          </a:xfrm>
          <a:prstGeom prst="rect">
            <a:avLst/>
          </a:prstGeom>
        </p:spPr>
      </p:pic>
      <p:pic>
        <p:nvPicPr>
          <p:cNvPr id="316" name="图片 3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59659" y="1283628"/>
            <a:ext cx="1333452" cy="3016749"/>
          </a:xfrm>
          <a:prstGeom prst="rect">
            <a:avLst/>
          </a:prstGeom>
        </p:spPr>
      </p:pic>
      <p:grpSp>
        <p:nvGrpSpPr>
          <p:cNvPr id="317" name="组合 316"/>
          <p:cNvGrpSpPr/>
          <p:nvPr/>
        </p:nvGrpSpPr>
        <p:grpSpPr>
          <a:xfrm>
            <a:off x="9047581" y="4196370"/>
            <a:ext cx="2954115" cy="2403409"/>
            <a:chOff x="9047581" y="4196370"/>
            <a:chExt cx="2954115" cy="2403409"/>
          </a:xfrm>
        </p:grpSpPr>
        <p:grpSp>
          <p:nvGrpSpPr>
            <p:cNvPr id="318" name="组合 317"/>
            <p:cNvGrpSpPr/>
            <p:nvPr/>
          </p:nvGrpSpPr>
          <p:grpSpPr>
            <a:xfrm>
              <a:off x="9047581" y="4196370"/>
              <a:ext cx="2954115" cy="2107665"/>
              <a:chOff x="9061677" y="4196370"/>
              <a:chExt cx="3130323" cy="2452782"/>
            </a:xfrm>
          </p:grpSpPr>
          <p:pic>
            <p:nvPicPr>
              <p:cNvPr id="319" name="图片 318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739218" y="4196370"/>
                <a:ext cx="2452782" cy="2452782"/>
              </a:xfrm>
              <a:prstGeom prst="rect">
                <a:avLst/>
              </a:prstGeom>
            </p:spPr>
          </p:pic>
          <p:pic>
            <p:nvPicPr>
              <p:cNvPr id="320" name="图片 319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061677" y="4507734"/>
                <a:ext cx="1355082" cy="1907895"/>
              </a:xfrm>
              <a:prstGeom prst="rect">
                <a:avLst/>
              </a:prstGeom>
            </p:spPr>
          </p:pic>
        </p:grpSp>
        <p:sp>
          <p:nvSpPr>
            <p:cNvPr id="321" name="文本框 320"/>
            <p:cNvSpPr txBox="1"/>
            <p:nvPr/>
          </p:nvSpPr>
          <p:spPr>
            <a:xfrm>
              <a:off x="9902182" y="6231479"/>
              <a:ext cx="848406" cy="368300"/>
            </a:xfrm>
            <a:prstGeom prst="rect">
              <a:avLst/>
            </a:prstGeom>
            <a:solidFill>
              <a:schemeClr val="accent4">
                <a:alpha val="100000"/>
              </a:schemeClr>
            </a:solidFill>
            <a:ln w="12700">
              <a:prstDash val="solid"/>
              <a:miter lim="800000"/>
            </a:ln>
          </p:spPr>
          <p:txBody>
            <a:bodyPr>
              <a:spAutoFit/>
            </a:bodyPr>
            <a:lstStyle/>
            <a:p>
              <a:r>
                <a:rPr lang="zh-CN" b="1">
                  <a:solidFill>
                    <a:schemeClr val="bg1">
                      <a:alpha val="100000"/>
                    </a:schemeClr>
                  </a:solidFill>
                </a:rPr>
                <a:t>学生端</a:t>
              </a:r>
              <a:endParaRPr/>
            </a:p>
          </p:txBody>
        </p:sp>
      </p:grpSp>
      <p:grpSp>
        <p:nvGrpSpPr>
          <p:cNvPr id="322" name="组合 321"/>
          <p:cNvGrpSpPr/>
          <p:nvPr/>
        </p:nvGrpSpPr>
        <p:grpSpPr>
          <a:xfrm>
            <a:off x="854648" y="4606534"/>
            <a:ext cx="1763141" cy="1887745"/>
            <a:chOff x="854648" y="4606534"/>
            <a:chExt cx="1763141" cy="1887745"/>
          </a:xfrm>
        </p:grpSpPr>
        <p:grpSp>
          <p:nvGrpSpPr>
            <p:cNvPr id="323" name="组合 322"/>
            <p:cNvGrpSpPr/>
            <p:nvPr/>
          </p:nvGrpSpPr>
          <p:grpSpPr>
            <a:xfrm>
              <a:off x="854648" y="4606534"/>
              <a:ext cx="1763141" cy="1568139"/>
              <a:chOff x="746928" y="4196370"/>
              <a:chExt cx="2397490" cy="2107665"/>
            </a:xfrm>
          </p:grpSpPr>
          <p:pic>
            <p:nvPicPr>
              <p:cNvPr id="324" name="图片 323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46928" y="4196370"/>
                <a:ext cx="2047416" cy="2107665"/>
              </a:xfrm>
              <a:prstGeom prst="rect">
                <a:avLst/>
              </a:prstGeom>
            </p:spPr>
          </p:pic>
          <p:pic>
            <p:nvPicPr>
              <p:cNvPr id="325" name="图片 324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770636" y="5069360"/>
                <a:ext cx="1373782" cy="1169227"/>
              </a:xfrm>
              <a:prstGeom prst="rect">
                <a:avLst/>
              </a:prstGeom>
            </p:spPr>
          </p:pic>
        </p:grpSp>
        <p:sp>
          <p:nvSpPr>
            <p:cNvPr id="326" name="文本框 325"/>
            <p:cNvSpPr txBox="1"/>
            <p:nvPr/>
          </p:nvSpPr>
          <p:spPr>
            <a:xfrm>
              <a:off x="1264236" y="6125979"/>
              <a:ext cx="850900" cy="368300"/>
            </a:xfrm>
            <a:prstGeom prst="rect">
              <a:avLst/>
            </a:prstGeom>
            <a:solidFill>
              <a:schemeClr val="accent4">
                <a:alpha val="100000"/>
              </a:schemeClr>
            </a:solidFill>
            <a:ln w="12700">
              <a:prstDash val="solid"/>
              <a:miter lim="800000"/>
            </a:ln>
          </p:spPr>
          <p:txBody>
            <a:bodyPr>
              <a:spAutoFit/>
            </a:bodyPr>
            <a:lstStyle/>
            <a:p>
              <a:r>
                <a:rPr lang="zh-CN" b="1">
                  <a:solidFill>
                    <a:schemeClr val="bg1">
                      <a:alpha val="100000"/>
                    </a:schemeClr>
                  </a:solidFill>
                </a:rPr>
                <a:t>教师端</a:t>
              </a: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2000" fill="hold"/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000" fill="hold"/>
                                        <p:tgtEl>
                                          <p:spTgt spid="3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000" fill="hold"/>
                                        <p:tgtEl>
                                          <p:spTgt spid="3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1" presetClass="entr" presetSubtype="1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6" dur="20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/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 descr="{&quot;isTemplate&quot;:true,&quot;type&quot;:3,&quot;originSlideId&quot;:&quot;cd9ff056&quot;}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文本框 327" descr="{&quot;isTemplate&quot;:true,&quot;type&quot;:&quot;title&quot;,&quot;canOmit&quot;:false,&quot;range&quot;:0}"/>
          <p:cNvSpPr txBox="1"/>
          <p:nvPr/>
        </p:nvSpPr>
        <p:spPr>
          <a:xfrm>
            <a:off x="660396" y="418039"/>
            <a:ext cx="10668000" cy="520700"/>
          </a:xfrm>
          <a:prstGeom prst="rect">
            <a:avLst/>
          </a:prstGeom>
          <a:noFill/>
        </p:spPr>
        <p:txBody>
          <a:bodyPr wrap="square" lIns="90000" tIns="46800" rIns="90000" bIns="46800" rtlCol="0" anchor="b" anchorCtr="0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zh-CN" sz="2800" b="1">
                <a:latin typeface="默认字体"/>
                <a:ea typeface="默认字体"/>
                <a:cs typeface="+mn-cs"/>
              </a:rPr>
              <a:t>教师端</a:t>
            </a:r>
            <a:r>
              <a:rPr lang="en-US" sz="2800" b="1">
                <a:latin typeface="默认字体"/>
                <a:ea typeface="默认字体"/>
                <a:cs typeface="+mn-cs"/>
              </a:rPr>
              <a:t>-</a:t>
            </a:r>
            <a:r>
              <a:rPr lang="zh-CN" sz="2800" b="1">
                <a:latin typeface="默认字体"/>
                <a:ea typeface="默认字体"/>
                <a:cs typeface="+mn-cs"/>
              </a:rPr>
              <a:t>学生信息统计</a:t>
            </a:r>
            <a:endParaRPr/>
          </a:p>
        </p:txBody>
      </p:sp>
      <p:pic>
        <p:nvPicPr>
          <p:cNvPr id="329" name="图片 3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4357" y="1275750"/>
            <a:ext cx="7140078" cy="4910837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文本框 330"/>
          <p:cNvSpPr txBox="1"/>
          <p:nvPr/>
        </p:nvSpPr>
        <p:spPr>
          <a:xfrm>
            <a:off x="4976880" y="2971800"/>
            <a:ext cx="2394764" cy="92333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 wrap="square">
            <a:spAutoFit/>
          </a:bodyPr>
          <a:lstStyle/>
          <a:p>
            <a:r>
              <a:rPr lang="en-US" altLang="zh-CN" sz="5400" b="1" dirty="0">
                <a:solidFill>
                  <a:schemeClr val="accent4">
                    <a:alpha val="100000"/>
                  </a:schemeClr>
                </a:solidFill>
              </a:rPr>
              <a:t>XXX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/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 descr="{&quot;isTemplate&quot;:true,&quot;type&quot;:&quot;page&quot;,&quot;originSlideId&quot;:&quot;b1ad43b8&quot;}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3" name="Group 513"/>
          <p:cNvGrpSpPr/>
          <p:nvPr/>
        </p:nvGrpSpPr>
        <p:grpSpPr>
          <a:xfrm>
            <a:off x="977360" y="1751287"/>
            <a:ext cx="3519940" cy="4234459"/>
            <a:chOff x="636033" y="1751287"/>
            <a:chExt cx="3519940" cy="4234459"/>
          </a:xfrm>
        </p:grpSpPr>
        <p:sp>
          <p:nvSpPr>
            <p:cNvPr id="334" name="AutoShape 2"/>
            <p:cNvSpPr/>
            <p:nvPr/>
          </p:nvSpPr>
          <p:spPr>
            <a:xfrm>
              <a:off x="636033" y="1751287"/>
              <a:ext cx="3519940" cy="4234459"/>
            </a:xfrm>
            <a:prstGeom prst="roundRect">
              <a:avLst/>
            </a:prstGeom>
            <a:solidFill>
              <a:schemeClr val="accent2">
                <a:alpha val="100000"/>
              </a:schemeClr>
            </a:solidFill>
          </p:spPr>
          <p:txBody>
            <a:bodyPr/>
            <a:lstStyle/>
            <a:p>
              <a:endParaRPr lang="zh-CN">
                <a:latin typeface="默认字体"/>
                <a:ea typeface="默认字体"/>
                <a:cs typeface="+mn-cs"/>
              </a:endParaRPr>
            </a:p>
          </p:txBody>
        </p:sp>
        <p:cxnSp>
          <p:nvCxnSpPr>
            <p:cNvPr id="335" name="Connector 3"/>
            <p:cNvCxnSpPr/>
            <p:nvPr/>
          </p:nvCxnSpPr>
          <p:spPr>
            <a:xfrm>
              <a:off x="1068653" y="2719942"/>
              <a:ext cx="2654699" cy="0"/>
            </a:xfrm>
            <a:prstGeom prst="line">
              <a:avLst/>
            </a:prstGeom>
            <a:ln w="9525">
              <a:solidFill>
                <a:srgbClr val="FFFFFF">
                  <a:alpha val="100000"/>
                </a:srgbClr>
              </a:solidFill>
              <a:prstDash val="solid"/>
            </a:ln>
          </p:spPr>
        </p:cxnSp>
        <p:sp>
          <p:nvSpPr>
            <p:cNvPr id="336" name="TextBox 4" descr="{&quot;isTemplate&quot;:true,&quot;type&quot;:&quot;title&quot;,&quot;canOmit&quot;:false,&quot;range&quot;:0}"/>
            <p:cNvSpPr txBox="1"/>
            <p:nvPr/>
          </p:nvSpPr>
          <p:spPr>
            <a:xfrm>
              <a:off x="1084612" y="1883621"/>
              <a:ext cx="2622550" cy="546100"/>
            </a:xfrm>
            <a:prstGeom prst="rect">
              <a:avLst/>
            </a:prstGeom>
          </p:spPr>
          <p:txBody>
            <a:bodyPr vert="horz" wrap="square" lIns="123825" tIns="123825" rIns="57150" bIns="123825" rtlCol="0" anchor="t" anchorCtr="0">
              <a:spAutoFit/>
            </a:bodyPr>
            <a:lstStyle/>
            <a:p>
              <a:pPr marL="0" indent="0" algn="ctr">
                <a:lnSpc>
                  <a:spcPct val="100000"/>
                </a:lnSpc>
                <a:buNone/>
              </a:pPr>
              <a:r>
                <a:rPr lang="zh-CN" sz="2000" b="1">
                  <a:solidFill>
                    <a:srgbClr val="FFFFFF">
                      <a:alpha val="100000"/>
                    </a:srgbClr>
                  </a:solidFill>
                  <a:latin typeface="默认字体"/>
                  <a:ea typeface="默认字体"/>
                  <a:cs typeface="+mn-cs"/>
                </a:rPr>
                <a:t>学生端课堂部分</a:t>
              </a:r>
              <a:endParaRPr/>
            </a:p>
          </p:txBody>
        </p:sp>
        <p:sp>
          <p:nvSpPr>
            <p:cNvPr id="337" name="TextBox 5" descr="{&quot;isTemplate&quot;:true,&quot;type&quot;:&quot;content&quot;,&quot;canOmit&quot;:false,&quot;range&quot;:0}"/>
            <p:cNvSpPr txBox="1"/>
            <p:nvPr/>
          </p:nvSpPr>
          <p:spPr>
            <a:xfrm>
              <a:off x="813778" y="3197519"/>
              <a:ext cx="3003550" cy="2788227"/>
            </a:xfrm>
            <a:prstGeom prst="rect">
              <a:avLst/>
            </a:prstGeom>
          </p:spPr>
          <p:txBody>
            <a:bodyPr vert="horz" wrap="square" lIns="123825" tIns="123825" rIns="57150" bIns="123825" rtlCol="0" anchor="t" anchorCtr="0">
              <a:noAutofit/>
            </a:bodyPr>
            <a:lstStyle/>
            <a:p>
              <a:pPr marL="285750" indent="-285750" algn="just">
                <a:lnSpc>
                  <a:spcPct val="130000"/>
                </a:lnSpc>
                <a:buFont typeface="Wingdings" charset="2"/>
                <a:buChar char="l"/>
              </a:pPr>
              <a:r>
                <a:rPr lang="zh-CN" sz="1400">
                  <a:solidFill>
                    <a:srgbClr val="FFFFFF">
                      <a:alpha val="100000"/>
                    </a:srgbClr>
                  </a:solidFill>
                  <a:latin typeface="默认字体"/>
                  <a:ea typeface="默认字体"/>
                  <a:cs typeface="+mn-cs"/>
                </a:rPr>
                <a:t>签到：进入课堂在老师发布课堂后进行扫码签到</a:t>
              </a:r>
              <a:endParaRPr/>
            </a:p>
            <a:p>
              <a:pPr marL="285750" indent="-285750" algn="just">
                <a:lnSpc>
                  <a:spcPct val="130000"/>
                </a:lnSpc>
                <a:buFont typeface="Wingdings" charset="2"/>
                <a:buChar char="l"/>
              </a:pPr>
              <a:r>
                <a:rPr lang="zh-CN" sz="1400">
                  <a:solidFill>
                    <a:srgbClr val="FFFFFF">
                      <a:alpha val="100000"/>
                    </a:srgbClr>
                  </a:solidFill>
                  <a:latin typeface="默认字体"/>
                  <a:ea typeface="默认字体"/>
                  <a:cs typeface="+mn-cs"/>
                </a:rPr>
                <a:t>答题：老师发布答题后可以进行一次或者二次答题</a:t>
              </a:r>
              <a:endParaRPr/>
            </a:p>
            <a:p>
              <a:pPr marL="285750" indent="-285750" algn="just">
                <a:lnSpc>
                  <a:spcPct val="130000"/>
                </a:lnSpc>
                <a:buFont typeface="Wingdings" charset="2"/>
                <a:buChar char="l"/>
              </a:pPr>
              <a:r>
                <a:rPr lang="zh-CN" sz="1400">
                  <a:solidFill>
                    <a:srgbClr val="FFFFFF">
                      <a:alpha val="100000"/>
                    </a:srgbClr>
                  </a:solidFill>
                  <a:latin typeface="默认字体"/>
                  <a:ea typeface="默认字体"/>
                  <a:cs typeface="+mn-cs"/>
                </a:rPr>
                <a:t>答题统计：统计出勤率，答题正确率</a:t>
              </a:r>
              <a:endParaRPr/>
            </a:p>
            <a:p>
              <a:pPr indent="0" algn="just">
                <a:lnSpc>
                  <a:spcPct val="130000"/>
                </a:lnSpc>
                <a:buNone/>
              </a:pPr>
              <a:endParaRPr lang="zh-CN" sz="1400">
                <a:solidFill>
                  <a:srgbClr val="FFFFFF">
                    <a:alpha val="100000"/>
                  </a:srgbClr>
                </a:solidFill>
                <a:latin typeface="默认字体"/>
                <a:ea typeface="默认字体"/>
                <a:cs typeface="+mn-cs"/>
              </a:endParaRPr>
            </a:p>
          </p:txBody>
        </p:sp>
      </p:grpSp>
      <p:grpSp>
        <p:nvGrpSpPr>
          <p:cNvPr id="338" name="Group 518"/>
          <p:cNvGrpSpPr/>
          <p:nvPr/>
        </p:nvGrpSpPr>
        <p:grpSpPr>
          <a:xfrm>
            <a:off x="6731881" y="1751287"/>
            <a:ext cx="3519940" cy="4234459"/>
            <a:chOff x="4403619" y="1751287"/>
            <a:chExt cx="3519940" cy="4234459"/>
          </a:xfrm>
        </p:grpSpPr>
        <p:sp>
          <p:nvSpPr>
            <p:cNvPr id="339" name="AutoShape 6"/>
            <p:cNvSpPr/>
            <p:nvPr/>
          </p:nvSpPr>
          <p:spPr>
            <a:xfrm>
              <a:off x="4403619" y="1751287"/>
              <a:ext cx="3519940" cy="4234459"/>
            </a:xfrm>
            <a:prstGeom prst="roundRect">
              <a:avLst/>
            </a:prstGeom>
            <a:solidFill>
              <a:schemeClr val="accent2">
                <a:alpha val="100000"/>
              </a:schemeClr>
            </a:solidFill>
          </p:spPr>
          <p:txBody>
            <a:bodyPr/>
            <a:lstStyle/>
            <a:p>
              <a:endParaRPr lang="zh-CN">
                <a:latin typeface="默认字体"/>
                <a:ea typeface="默认字体"/>
                <a:cs typeface="+mn-cs"/>
              </a:endParaRPr>
            </a:p>
          </p:txBody>
        </p:sp>
        <p:cxnSp>
          <p:nvCxnSpPr>
            <p:cNvPr id="340" name="Connector 7"/>
            <p:cNvCxnSpPr/>
            <p:nvPr/>
          </p:nvCxnSpPr>
          <p:spPr>
            <a:xfrm>
              <a:off x="4836240" y="2719942"/>
              <a:ext cx="2654699" cy="0"/>
            </a:xfrm>
            <a:prstGeom prst="line">
              <a:avLst/>
            </a:prstGeom>
            <a:ln w="9525">
              <a:solidFill>
                <a:srgbClr val="FFFFFF">
                  <a:alpha val="100000"/>
                </a:srgbClr>
              </a:solidFill>
              <a:prstDash val="solid"/>
            </a:ln>
          </p:spPr>
        </p:cxnSp>
        <p:sp>
          <p:nvSpPr>
            <p:cNvPr id="341" name="TextBox 8" descr="{&quot;isTemplate&quot;:true,&quot;type&quot;:&quot;title&quot;,&quot;canOmit&quot;:false,&quot;range&quot;:0}"/>
            <p:cNvSpPr txBox="1"/>
            <p:nvPr/>
          </p:nvSpPr>
          <p:spPr>
            <a:xfrm>
              <a:off x="4852198" y="1883621"/>
              <a:ext cx="2622550" cy="546100"/>
            </a:xfrm>
            <a:prstGeom prst="rect">
              <a:avLst/>
            </a:prstGeom>
          </p:spPr>
          <p:txBody>
            <a:bodyPr vert="horz" wrap="square" lIns="123825" tIns="123825" rIns="57150" bIns="123825" rtlCol="0" anchor="t" anchorCtr="0">
              <a:spAutoFit/>
            </a:bodyPr>
            <a:lstStyle/>
            <a:p>
              <a:pPr marL="0" indent="0" algn="ctr">
                <a:lnSpc>
                  <a:spcPct val="100000"/>
                </a:lnSpc>
                <a:buNone/>
              </a:pPr>
              <a:r>
                <a:rPr lang="zh-CN" sz="2000" b="1">
                  <a:solidFill>
                    <a:srgbClr val="FFFFFF">
                      <a:alpha val="100000"/>
                    </a:srgbClr>
                  </a:solidFill>
                  <a:latin typeface="默认字体"/>
                  <a:ea typeface="默认字体"/>
                  <a:cs typeface="+mn-cs"/>
                </a:rPr>
                <a:t>学生端消息部分</a:t>
              </a:r>
              <a:endParaRPr/>
            </a:p>
          </p:txBody>
        </p:sp>
        <p:sp>
          <p:nvSpPr>
            <p:cNvPr id="342" name="TextBox 9" descr="{&quot;isTemplate&quot;:true,&quot;type&quot;:&quot;content&quot;,&quot;canOmit&quot;:false,&quot;range&quot;:0}"/>
            <p:cNvSpPr txBox="1"/>
            <p:nvPr/>
          </p:nvSpPr>
          <p:spPr>
            <a:xfrm>
              <a:off x="4662047" y="2924197"/>
              <a:ext cx="3118810" cy="748116"/>
            </a:xfrm>
            <a:prstGeom prst="rect">
              <a:avLst/>
            </a:prstGeom>
          </p:spPr>
          <p:txBody>
            <a:bodyPr vert="horz" wrap="square" lIns="123825" tIns="123825" rIns="57150" bIns="123825" rtlCol="0" anchor="t" anchorCtr="0">
              <a:noAutofit/>
            </a:bodyPr>
            <a:lstStyle/>
            <a:p>
              <a:pPr marL="285750" indent="-285750" algn="just">
                <a:lnSpc>
                  <a:spcPct val="130000"/>
                </a:lnSpc>
                <a:buFont typeface="Wingdings" charset="2"/>
                <a:buChar char="l"/>
              </a:pPr>
              <a:r>
                <a:rPr lang="zh-CN" sz="1400">
                  <a:solidFill>
                    <a:srgbClr val="FFFFFF">
                      <a:alpha val="100000"/>
                    </a:srgbClr>
                  </a:solidFill>
                  <a:latin typeface="默认字体"/>
                  <a:ea typeface="默认字体"/>
                  <a:cs typeface="+mn-cs"/>
                </a:rPr>
                <a:t>接受已加入课程的通知并进行确认</a:t>
              </a:r>
              <a:endParaRPr/>
            </a:p>
            <a:p>
              <a:pPr indent="0" algn="just">
                <a:lnSpc>
                  <a:spcPct val="130000"/>
                </a:lnSpc>
                <a:buNone/>
              </a:pPr>
              <a:endParaRPr lang="zh-CN" sz="1400">
                <a:solidFill>
                  <a:srgbClr val="FFFFFF">
                    <a:alpha val="100000"/>
                  </a:srgbClr>
                </a:solidFill>
                <a:latin typeface="默认字体"/>
                <a:ea typeface="默认字体"/>
                <a:cs typeface="+mn-cs"/>
              </a:endParaRPr>
            </a:p>
          </p:txBody>
        </p:sp>
      </p:grpSp>
      <p:sp>
        <p:nvSpPr>
          <p:cNvPr id="343" name="文本框 342" descr="{&quot;isTemplate&quot;:true,&quot;type&quot;:&quot;title&quot;,&quot;canOmit&quot;:false,&quot;range&quot;:0}"/>
          <p:cNvSpPr txBox="1"/>
          <p:nvPr/>
        </p:nvSpPr>
        <p:spPr>
          <a:xfrm>
            <a:off x="660396" y="418039"/>
            <a:ext cx="10668000" cy="520700"/>
          </a:xfrm>
          <a:prstGeom prst="rect">
            <a:avLst/>
          </a:prstGeom>
          <a:noFill/>
        </p:spPr>
        <p:txBody>
          <a:bodyPr wrap="square" lIns="90000" tIns="46800" rIns="90000" bIns="46800" rtlCol="0" anchor="b" anchorCtr="0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zh-CN" sz="2800" b="1">
                <a:latin typeface="默认字体"/>
                <a:ea typeface="默认字体"/>
                <a:cs typeface="+mn-cs"/>
              </a:rPr>
              <a:t>需求分析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/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 descr="{&quot;isTemplate&quot;:true,&quot;type&quot;:&quot;page&quot;,&quot;originSlideId&quot;:&quot;b1ad43b8&quot;}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5" name="Group 513"/>
          <p:cNvGrpSpPr/>
          <p:nvPr/>
        </p:nvGrpSpPr>
        <p:grpSpPr>
          <a:xfrm>
            <a:off x="977360" y="1751287"/>
            <a:ext cx="3519940" cy="4234459"/>
            <a:chOff x="636033" y="1751287"/>
            <a:chExt cx="3519940" cy="4234459"/>
          </a:xfrm>
        </p:grpSpPr>
        <p:sp>
          <p:nvSpPr>
            <p:cNvPr id="346" name="AutoShape 2"/>
            <p:cNvSpPr/>
            <p:nvPr/>
          </p:nvSpPr>
          <p:spPr>
            <a:xfrm>
              <a:off x="636033" y="1751287"/>
              <a:ext cx="3519940" cy="4234459"/>
            </a:xfrm>
            <a:prstGeom prst="roundRect">
              <a:avLst/>
            </a:prstGeom>
            <a:solidFill>
              <a:schemeClr val="accent2">
                <a:alpha val="100000"/>
              </a:schemeClr>
            </a:solidFill>
          </p:spPr>
          <p:txBody>
            <a:bodyPr/>
            <a:lstStyle/>
            <a:p>
              <a:endParaRPr lang="zh-CN">
                <a:latin typeface="默认字体"/>
                <a:ea typeface="默认字体"/>
                <a:cs typeface="+mn-cs"/>
              </a:endParaRPr>
            </a:p>
          </p:txBody>
        </p:sp>
        <p:cxnSp>
          <p:nvCxnSpPr>
            <p:cNvPr id="347" name="Connector 3"/>
            <p:cNvCxnSpPr/>
            <p:nvPr/>
          </p:nvCxnSpPr>
          <p:spPr>
            <a:xfrm>
              <a:off x="1068653" y="2719942"/>
              <a:ext cx="2654699" cy="0"/>
            </a:xfrm>
            <a:prstGeom prst="line">
              <a:avLst/>
            </a:prstGeom>
            <a:ln w="9525">
              <a:solidFill>
                <a:srgbClr val="FFFFFF">
                  <a:alpha val="100000"/>
                </a:srgbClr>
              </a:solidFill>
              <a:prstDash val="solid"/>
            </a:ln>
          </p:spPr>
        </p:cxnSp>
        <p:sp>
          <p:nvSpPr>
            <p:cNvPr id="348" name="TextBox 4" descr="{&quot;isTemplate&quot;:true,&quot;type&quot;:&quot;title&quot;,&quot;canOmit&quot;:false,&quot;range&quot;:0}"/>
            <p:cNvSpPr txBox="1"/>
            <p:nvPr/>
          </p:nvSpPr>
          <p:spPr>
            <a:xfrm>
              <a:off x="1084612" y="1883621"/>
              <a:ext cx="2622550" cy="546100"/>
            </a:xfrm>
            <a:prstGeom prst="rect">
              <a:avLst/>
            </a:prstGeom>
          </p:spPr>
          <p:txBody>
            <a:bodyPr vert="horz" wrap="square" lIns="123825" tIns="123825" rIns="57150" bIns="123825" rtlCol="0" anchor="t" anchorCtr="0">
              <a:spAutoFit/>
            </a:bodyPr>
            <a:lstStyle/>
            <a:p>
              <a:pPr marL="0" indent="0" algn="ctr">
                <a:lnSpc>
                  <a:spcPct val="100000"/>
                </a:lnSpc>
                <a:buNone/>
              </a:pPr>
              <a:r>
                <a:rPr lang="zh-CN" sz="2000" b="1">
                  <a:solidFill>
                    <a:srgbClr val="FFFFFF">
                      <a:alpha val="100000"/>
                    </a:srgbClr>
                  </a:solidFill>
                  <a:latin typeface="默认字体"/>
                  <a:ea typeface="默认字体"/>
                  <a:cs typeface="+mn-cs"/>
                </a:rPr>
                <a:t>学生端课堂部分</a:t>
              </a:r>
              <a:endParaRPr/>
            </a:p>
          </p:txBody>
        </p:sp>
        <p:sp>
          <p:nvSpPr>
            <p:cNvPr id="349" name="TextBox 5" descr="{&quot;isTemplate&quot;:true,&quot;type&quot;:&quot;content&quot;,&quot;canOmit&quot;:false,&quot;range&quot;:0}"/>
            <p:cNvSpPr txBox="1"/>
            <p:nvPr/>
          </p:nvSpPr>
          <p:spPr>
            <a:xfrm>
              <a:off x="813778" y="3197519"/>
              <a:ext cx="3003550" cy="2788227"/>
            </a:xfrm>
            <a:prstGeom prst="rect">
              <a:avLst/>
            </a:prstGeom>
          </p:spPr>
          <p:txBody>
            <a:bodyPr vert="horz" wrap="square" lIns="123825" tIns="123825" rIns="57150" bIns="123825" rtlCol="0" anchor="t" anchorCtr="0">
              <a:noAutofit/>
            </a:bodyPr>
            <a:lstStyle/>
            <a:p>
              <a:pPr marL="285750" indent="-285750" algn="just">
                <a:lnSpc>
                  <a:spcPct val="130000"/>
                </a:lnSpc>
                <a:buFont typeface="Wingdings" charset="2"/>
                <a:buChar char="l"/>
              </a:pPr>
              <a:r>
                <a:rPr lang="zh-CN" sz="1400">
                  <a:solidFill>
                    <a:srgbClr val="FFFFFF">
                      <a:alpha val="100000"/>
                    </a:srgbClr>
                  </a:solidFill>
                  <a:latin typeface="默认字体"/>
                  <a:ea typeface="默认字体"/>
                  <a:cs typeface="+mn-cs"/>
                </a:rPr>
                <a:t>签到：进入课堂在老师发布课堂后进行扫码签到</a:t>
              </a:r>
              <a:endParaRPr/>
            </a:p>
            <a:p>
              <a:pPr marL="285750" indent="-285750" algn="just">
                <a:lnSpc>
                  <a:spcPct val="130000"/>
                </a:lnSpc>
                <a:buFont typeface="Wingdings" charset="2"/>
                <a:buChar char="l"/>
              </a:pPr>
              <a:r>
                <a:rPr lang="zh-CN" sz="1400">
                  <a:solidFill>
                    <a:srgbClr val="FFFFFF">
                      <a:alpha val="100000"/>
                    </a:srgbClr>
                  </a:solidFill>
                  <a:latin typeface="默认字体"/>
                  <a:ea typeface="默认字体"/>
                  <a:cs typeface="+mn-cs"/>
                </a:rPr>
                <a:t>答题：老师发布答题后可以进行一次或者二次答题</a:t>
              </a:r>
              <a:endParaRPr/>
            </a:p>
            <a:p>
              <a:pPr marL="285750" indent="-285750" algn="just">
                <a:lnSpc>
                  <a:spcPct val="130000"/>
                </a:lnSpc>
                <a:buFont typeface="Wingdings" charset="2"/>
                <a:buChar char="l"/>
              </a:pPr>
              <a:r>
                <a:rPr lang="zh-CN" sz="1400">
                  <a:solidFill>
                    <a:srgbClr val="FFFFFF">
                      <a:alpha val="100000"/>
                    </a:srgbClr>
                  </a:solidFill>
                  <a:latin typeface="默认字体"/>
                  <a:ea typeface="默认字体"/>
                  <a:cs typeface="+mn-cs"/>
                </a:rPr>
                <a:t>答题统计：统计出勤率，答题正确率</a:t>
              </a:r>
              <a:endParaRPr/>
            </a:p>
            <a:p>
              <a:pPr indent="0" algn="just">
                <a:lnSpc>
                  <a:spcPct val="130000"/>
                </a:lnSpc>
                <a:buNone/>
              </a:pPr>
              <a:endParaRPr lang="zh-CN" sz="1400">
                <a:solidFill>
                  <a:srgbClr val="FFFFFF">
                    <a:alpha val="100000"/>
                  </a:srgbClr>
                </a:solidFill>
                <a:latin typeface="默认字体"/>
                <a:ea typeface="默认字体"/>
                <a:cs typeface="+mn-cs"/>
              </a:endParaRPr>
            </a:p>
          </p:txBody>
        </p:sp>
      </p:grpSp>
      <p:sp>
        <p:nvSpPr>
          <p:cNvPr id="350" name="文本框 349" descr="{&quot;isTemplate&quot;:true,&quot;type&quot;:&quot;title&quot;,&quot;canOmit&quot;:false,&quot;range&quot;:0}"/>
          <p:cNvSpPr txBox="1"/>
          <p:nvPr/>
        </p:nvSpPr>
        <p:spPr>
          <a:xfrm>
            <a:off x="660396" y="418039"/>
            <a:ext cx="10668000" cy="520700"/>
          </a:xfrm>
          <a:prstGeom prst="rect">
            <a:avLst/>
          </a:prstGeom>
          <a:noFill/>
        </p:spPr>
        <p:txBody>
          <a:bodyPr wrap="square" lIns="90000" tIns="46800" rIns="90000" bIns="46800" rtlCol="0" anchor="b" anchorCtr="0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zh-CN" sz="2800" b="1">
                <a:latin typeface="默认字体"/>
                <a:ea typeface="默认字体"/>
                <a:cs typeface="+mn-cs"/>
              </a:rPr>
              <a:t>需求分析</a:t>
            </a:r>
            <a:endParaRPr/>
          </a:p>
        </p:txBody>
      </p:sp>
      <p:pic>
        <p:nvPicPr>
          <p:cNvPr id="351" name="图片 35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657" y="1124107"/>
            <a:ext cx="4158547" cy="5488820"/>
          </a:xfrm>
          <a:prstGeom prst="rect">
            <a:avLst/>
          </a:prstGeom>
        </p:spPr>
      </p:pic>
      <p:pic>
        <p:nvPicPr>
          <p:cNvPr id="352" name="图片 35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4396" y="1313970"/>
            <a:ext cx="5253185" cy="5440295"/>
          </a:xfrm>
          <a:prstGeom prst="rect">
            <a:avLst/>
          </a:prstGeom>
        </p:spPr>
      </p:pic>
      <p:sp>
        <p:nvSpPr>
          <p:cNvPr id="353" name="文本框 352" descr="{&quot;isTemplate&quot;:true,&quot;type&quot;:&quot;title&quot;,&quot;canOmit&quot;:false,&quot;range&quot;:0}"/>
          <p:cNvSpPr txBox="1"/>
          <p:nvPr/>
        </p:nvSpPr>
        <p:spPr>
          <a:xfrm>
            <a:off x="3757169" y="5985746"/>
            <a:ext cx="10668000" cy="393700"/>
          </a:xfrm>
          <a:prstGeom prst="rect">
            <a:avLst/>
          </a:prstGeom>
          <a:noFill/>
        </p:spPr>
        <p:txBody>
          <a:bodyPr wrap="square" lIns="90000" tIns="46800" rIns="90000" bIns="46800" rtlCol="0" anchor="b" anchorCtr="0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zh-CN" sz="2000" b="0">
                <a:solidFill>
                  <a:schemeClr val="tx1">
                    <a:alpha val="100000"/>
                  </a:schemeClr>
                </a:solidFill>
                <a:latin typeface="默认字体"/>
                <a:ea typeface="默认字体"/>
                <a:cs typeface="+mn-cs"/>
              </a:rPr>
              <a:t>用例图和用例规约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/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 descr="{&quot;isTemplate&quot;:true,&quot;type&quot;:&quot;page&quot;,&quot;originSlideId&quot;:&quot;b1ad43b8&quot;}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文本框 354" descr="{&quot;isTemplate&quot;:true,&quot;type&quot;:&quot;title&quot;,&quot;canOmit&quot;:false,&quot;range&quot;:0}"/>
          <p:cNvSpPr txBox="1"/>
          <p:nvPr/>
        </p:nvSpPr>
        <p:spPr>
          <a:xfrm>
            <a:off x="660396" y="418039"/>
            <a:ext cx="10668000" cy="520700"/>
          </a:xfrm>
          <a:prstGeom prst="rect">
            <a:avLst/>
          </a:prstGeom>
          <a:noFill/>
        </p:spPr>
        <p:txBody>
          <a:bodyPr wrap="square" lIns="90000" tIns="46800" rIns="90000" bIns="46800" rtlCol="0" anchor="b" anchorCtr="0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zh-CN" sz="2800" b="1">
                <a:latin typeface="默认字体"/>
                <a:ea typeface="默认字体"/>
                <a:cs typeface="+mn-cs"/>
              </a:rPr>
              <a:t>概要设计</a:t>
            </a:r>
            <a:endParaRPr/>
          </a:p>
        </p:txBody>
      </p:sp>
      <p:pic>
        <p:nvPicPr>
          <p:cNvPr id="356" name="图片 35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495" y="1387244"/>
            <a:ext cx="9610164" cy="5041057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 descr="{&quot;isTemplate&quot;:true,&quot;type&quot;:&quot;page&quot;,&quot;originSlideId&quot;:&quot;b1ad43b8&quot;}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文本框 357" descr="{&quot;isTemplate&quot;:true,&quot;type&quot;:&quot;title&quot;,&quot;canOmit&quot;:false,&quot;range&quot;:0}"/>
          <p:cNvSpPr txBox="1"/>
          <p:nvPr/>
        </p:nvSpPr>
        <p:spPr>
          <a:xfrm>
            <a:off x="660396" y="418039"/>
            <a:ext cx="10668000" cy="520700"/>
          </a:xfrm>
          <a:prstGeom prst="rect">
            <a:avLst/>
          </a:prstGeom>
          <a:noFill/>
        </p:spPr>
        <p:txBody>
          <a:bodyPr wrap="square" lIns="90000" tIns="46800" rIns="90000" bIns="46800" rtlCol="0" anchor="b" anchorCtr="0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zh-CN" sz="2800" b="1">
                <a:latin typeface="默认字体"/>
                <a:ea typeface="默认字体"/>
                <a:cs typeface="+mn-cs"/>
              </a:rPr>
              <a:t>概要设计</a:t>
            </a:r>
            <a:endParaRPr/>
          </a:p>
        </p:txBody>
      </p:sp>
      <p:pic>
        <p:nvPicPr>
          <p:cNvPr id="359" name="图片 35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3904" y="0"/>
            <a:ext cx="8801288" cy="6858000"/>
          </a:xfrm>
          <a:prstGeom prst="rect">
            <a:avLst/>
          </a:prstGeom>
        </p:spPr>
      </p:pic>
      <p:sp>
        <p:nvSpPr>
          <p:cNvPr id="360" name="文本框 359"/>
          <p:cNvSpPr txBox="1"/>
          <p:nvPr/>
        </p:nvSpPr>
        <p:spPr>
          <a:xfrm>
            <a:off x="1348548" y="1127232"/>
            <a:ext cx="6096000" cy="368300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lvl="0" indent="0" algn="l">
              <a:lnSpc>
                <a:spcPct val="100000"/>
              </a:lnSpc>
              <a:buNone/>
            </a:pPr>
            <a:r>
              <a:rPr lang="zh-CN" sz="1800" b="0">
                <a:latin typeface="默认字体"/>
                <a:ea typeface="默认字体"/>
                <a:cs typeface="+mn-cs"/>
              </a:rPr>
              <a:t>数据设计表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 descr="{&quot;isTemplate&quot;:true,&quot;type&quot;:&quot;page&quot;,&quot;originSlideId&quot;:&quot;b1ad43b8&quot;}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文本框 361" descr="{&quot;isTemplate&quot;:true,&quot;type&quot;:&quot;title&quot;,&quot;canOmit&quot;:false,&quot;range&quot;:0}"/>
          <p:cNvSpPr txBox="1"/>
          <p:nvPr/>
        </p:nvSpPr>
        <p:spPr>
          <a:xfrm>
            <a:off x="660396" y="418039"/>
            <a:ext cx="10668000" cy="520700"/>
          </a:xfrm>
          <a:prstGeom prst="rect">
            <a:avLst/>
          </a:prstGeom>
          <a:noFill/>
        </p:spPr>
        <p:txBody>
          <a:bodyPr wrap="square" lIns="90000" tIns="46800" rIns="90000" bIns="46800" rtlCol="0" anchor="b" anchorCtr="0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zh-CN" sz="2800" b="1">
                <a:latin typeface="默认字体"/>
                <a:ea typeface="默认字体"/>
                <a:cs typeface="+mn-cs"/>
              </a:rPr>
              <a:t>概要设计</a:t>
            </a:r>
            <a:endParaRPr/>
          </a:p>
        </p:txBody>
      </p:sp>
      <p:pic>
        <p:nvPicPr>
          <p:cNvPr id="363" name="图片 36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1238" y="0"/>
            <a:ext cx="7087157" cy="6858000"/>
          </a:xfrm>
          <a:prstGeom prst="rect">
            <a:avLst/>
          </a:prstGeom>
        </p:spPr>
      </p:pic>
      <p:sp>
        <p:nvSpPr>
          <p:cNvPr id="364" name="文本框 363"/>
          <p:cNvSpPr txBox="1"/>
          <p:nvPr/>
        </p:nvSpPr>
        <p:spPr>
          <a:xfrm>
            <a:off x="1457405" y="1104180"/>
            <a:ext cx="6096000" cy="368300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lvl="0" indent="0" algn="l">
              <a:lnSpc>
                <a:spcPct val="100000"/>
              </a:lnSpc>
              <a:buNone/>
            </a:pPr>
            <a:r>
              <a:rPr lang="zh-CN" sz="1800" b="0">
                <a:latin typeface="默认字体"/>
                <a:ea typeface="默认字体"/>
                <a:cs typeface="+mn-cs"/>
              </a:rPr>
              <a:t>学生端</a:t>
            </a:r>
            <a:r>
              <a:rPr lang="en-US" sz="1800" b="0">
                <a:latin typeface="默认字体"/>
                <a:ea typeface="默认字体"/>
                <a:cs typeface="+mn-cs"/>
              </a:rPr>
              <a:t>ER图</a:t>
            </a:r>
            <a:r>
              <a:rPr lang="zh-CN" sz="1800" b="0">
                <a:latin typeface="默认字体"/>
                <a:ea typeface="默认字体"/>
                <a:cs typeface="+mn-cs"/>
              </a:rPr>
              <a:t>设计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 descr="{&quot;isTemplate&quot;:true,&quot;type&quot;:3,&quot;originSlideId&quot;:&quot;cd9ff056&quot;}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文本框 365" descr="{&quot;isTemplate&quot;:true,&quot;type&quot;:&quot;title&quot;,&quot;canOmit&quot;:false,&quot;range&quot;:0}"/>
          <p:cNvSpPr txBox="1"/>
          <p:nvPr/>
        </p:nvSpPr>
        <p:spPr>
          <a:xfrm>
            <a:off x="660396" y="418039"/>
            <a:ext cx="10668000" cy="520700"/>
          </a:xfrm>
          <a:prstGeom prst="rect">
            <a:avLst/>
          </a:prstGeom>
          <a:noFill/>
        </p:spPr>
        <p:txBody>
          <a:bodyPr wrap="square" lIns="90000" tIns="46800" rIns="90000" bIns="46800" rtlCol="0" anchor="b" anchorCtr="0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zh-CN" sz="2800" b="1">
                <a:latin typeface="默认字体"/>
                <a:ea typeface="默认字体"/>
                <a:cs typeface="+mn-cs"/>
              </a:rPr>
              <a:t>详细设计</a:t>
            </a:r>
            <a:endParaRPr/>
          </a:p>
        </p:txBody>
      </p:sp>
      <p:pic>
        <p:nvPicPr>
          <p:cNvPr id="367" name="图片 36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521" y="1237413"/>
            <a:ext cx="7546728" cy="4919869"/>
          </a:xfrm>
          <a:prstGeom prst="rect">
            <a:avLst/>
          </a:prstGeom>
        </p:spPr>
      </p:pic>
      <p:pic>
        <p:nvPicPr>
          <p:cNvPr id="368" name="图片 36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5181" y="1237413"/>
            <a:ext cx="6721666" cy="5277695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 descr="{&quot;isTemplate&quot;:true,&quot;type&quot;:&quot;page&quot;,&quot;originSlideId&quot;:&quot;b1ad43b8&quot;}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文本框 369" descr="{&quot;isTemplate&quot;:true,&quot;type&quot;:&quot;title&quot;,&quot;canOmit&quot;:false,&quot;range&quot;:0}"/>
          <p:cNvSpPr txBox="1"/>
          <p:nvPr/>
        </p:nvSpPr>
        <p:spPr>
          <a:xfrm>
            <a:off x="660396" y="418039"/>
            <a:ext cx="10668000" cy="520700"/>
          </a:xfrm>
          <a:prstGeom prst="rect">
            <a:avLst/>
          </a:prstGeom>
          <a:noFill/>
        </p:spPr>
        <p:txBody>
          <a:bodyPr wrap="square" lIns="90000" tIns="46800" rIns="90000" bIns="46800" rtlCol="0" anchor="b" anchorCtr="0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zh-CN" sz="2800" b="1">
                <a:latin typeface="默认字体"/>
                <a:ea typeface="默认字体"/>
                <a:cs typeface="+mn-cs"/>
              </a:rPr>
              <a:t>接口定义</a:t>
            </a:r>
            <a:endParaRPr/>
          </a:p>
        </p:txBody>
      </p:sp>
      <p:pic>
        <p:nvPicPr>
          <p:cNvPr id="371" name="图片 37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190" y="1198709"/>
            <a:ext cx="7700827" cy="4691102"/>
          </a:xfrm>
          <a:prstGeom prst="rect">
            <a:avLst/>
          </a:prstGeom>
        </p:spPr>
      </p:pic>
      <p:pic>
        <p:nvPicPr>
          <p:cNvPr id="372" name="图片 37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3215" y="1648225"/>
            <a:ext cx="8843355" cy="5209774"/>
          </a:xfrm>
          <a:prstGeom prst="rect">
            <a:avLst/>
          </a:prstGeom>
        </p:spPr>
      </p:pic>
      <p:sp>
        <p:nvSpPr>
          <p:cNvPr id="373" name="文本框 372"/>
          <p:cNvSpPr txBox="1"/>
          <p:nvPr/>
        </p:nvSpPr>
        <p:spPr>
          <a:xfrm>
            <a:off x="6217664" y="570439"/>
            <a:ext cx="6096000" cy="368300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lvl="0" indent="0" algn="l">
              <a:lnSpc>
                <a:spcPct val="100000"/>
              </a:lnSpc>
              <a:buNone/>
            </a:pPr>
            <a:r>
              <a:rPr lang="zh-CN" sz="1800" b="0">
                <a:latin typeface="默认字体"/>
                <a:ea typeface="默认字体"/>
                <a:cs typeface="+mn-cs"/>
              </a:rPr>
              <a:t>学生端部分接口和教师段课堂测试全部相关接口</a:t>
            </a:r>
            <a:endParaRPr/>
          </a:p>
        </p:txBody>
      </p:sp>
      <p:pic>
        <p:nvPicPr>
          <p:cNvPr id="374" name="图片 37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0287" y="2369203"/>
            <a:ext cx="5686283" cy="3767818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 descr="{&quot;isTemplate&quot;:true,&quot;type&quot;:&quot;page&quot;,&quot;originSlideId&quot;:&quot;b1ad43b8&quot;}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文本框 375" descr="{&quot;isTemplate&quot;:true,&quot;type&quot;:&quot;title&quot;,&quot;canOmit&quot;:false,&quot;range&quot;:0}"/>
          <p:cNvSpPr txBox="1"/>
          <p:nvPr/>
        </p:nvSpPr>
        <p:spPr>
          <a:xfrm>
            <a:off x="660396" y="418039"/>
            <a:ext cx="10668000" cy="520700"/>
          </a:xfrm>
          <a:prstGeom prst="rect">
            <a:avLst/>
          </a:prstGeom>
          <a:noFill/>
        </p:spPr>
        <p:txBody>
          <a:bodyPr wrap="square" lIns="90000" tIns="46800" rIns="90000" bIns="46800" rtlCol="0" anchor="b" anchorCtr="0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zh-CN" sz="2800" b="1">
                <a:latin typeface="默认字体"/>
                <a:ea typeface="默认字体"/>
                <a:cs typeface="+mn-cs"/>
              </a:rPr>
              <a:t>代码撰写</a:t>
            </a:r>
            <a:endParaRPr/>
          </a:p>
        </p:txBody>
      </p:sp>
      <p:pic>
        <p:nvPicPr>
          <p:cNvPr id="377" name="图片 37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952" y="1071923"/>
            <a:ext cx="6381612" cy="5567082"/>
          </a:xfrm>
          <a:prstGeom prst="rect">
            <a:avLst/>
          </a:prstGeom>
        </p:spPr>
      </p:pic>
      <p:pic>
        <p:nvPicPr>
          <p:cNvPr id="378" name="图片 37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3617" y="1071923"/>
            <a:ext cx="6976585" cy="564776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 descr="{&quot;isTemplate&quot;:true,&quot;type&quot;:&quot;page&quot;,&quot;originSlideId&quot;:&quot;b1ad43b8&quot;}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0" name="图片 37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710" y="1391021"/>
            <a:ext cx="5352686" cy="4075958"/>
          </a:xfrm>
          <a:prstGeom prst="rect">
            <a:avLst/>
          </a:prstGeom>
        </p:spPr>
      </p:pic>
      <p:sp>
        <p:nvSpPr>
          <p:cNvPr id="381" name="文本框 380" descr="{&quot;isTemplate&quot;:true,&quot;type&quot;:&quot;title&quot;,&quot;canOmit&quot;:false,&quot;range&quot;:0}"/>
          <p:cNvSpPr txBox="1"/>
          <p:nvPr/>
        </p:nvSpPr>
        <p:spPr>
          <a:xfrm>
            <a:off x="660396" y="418039"/>
            <a:ext cx="10668000" cy="520700"/>
          </a:xfrm>
          <a:prstGeom prst="rect">
            <a:avLst/>
          </a:prstGeom>
          <a:noFill/>
        </p:spPr>
        <p:txBody>
          <a:bodyPr wrap="square" lIns="90000" tIns="46800" rIns="90000" bIns="46800" rtlCol="0" anchor="b" anchorCtr="0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zh-CN" sz="2800" b="1">
                <a:latin typeface="默认字体"/>
                <a:ea typeface="默认字体"/>
                <a:cs typeface="+mn-cs"/>
              </a:rPr>
              <a:t>功能和架构</a:t>
            </a:r>
            <a:endParaRPr/>
          </a:p>
        </p:txBody>
      </p:sp>
      <p:pic>
        <p:nvPicPr>
          <p:cNvPr id="382" name="图片 38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4396" y="1235761"/>
            <a:ext cx="6129600" cy="438647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/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 descr="{&quot;isTemplate&quot;:true,&quot;type&quot;:&quot;page&quot;,&quot;originSlideId&quot;:&quot;b1ad43b8&quot;}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文本框 383" descr="{&quot;isTemplate&quot;:true,&quot;type&quot;:&quot;title&quot;,&quot;canOmit&quot;:false,&quot;range&quot;:0}"/>
          <p:cNvSpPr txBox="1"/>
          <p:nvPr/>
        </p:nvSpPr>
        <p:spPr>
          <a:xfrm>
            <a:off x="660396" y="418039"/>
            <a:ext cx="10668000" cy="520700"/>
          </a:xfrm>
          <a:prstGeom prst="rect">
            <a:avLst/>
          </a:prstGeom>
          <a:noFill/>
        </p:spPr>
        <p:txBody>
          <a:bodyPr wrap="square" lIns="90000" tIns="46800" rIns="90000" bIns="46800" rtlCol="0" anchor="b" anchorCtr="0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zh-CN" sz="2800" b="1">
                <a:latin typeface="默认字体"/>
                <a:ea typeface="默认字体"/>
                <a:cs typeface="+mn-cs"/>
              </a:rPr>
              <a:t>代码撰写</a:t>
            </a:r>
            <a:endParaRPr/>
          </a:p>
        </p:txBody>
      </p:sp>
      <p:pic>
        <p:nvPicPr>
          <p:cNvPr id="385" name="图片 38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396" y="1141079"/>
            <a:ext cx="6168061" cy="5405717"/>
          </a:xfrm>
          <a:prstGeom prst="rect">
            <a:avLst/>
          </a:prstGeom>
        </p:spPr>
      </p:pic>
      <p:pic>
        <p:nvPicPr>
          <p:cNvPr id="386" name="图片 38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0041" y="418039"/>
            <a:ext cx="7051959" cy="4699579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 descr="{&quot;isTemplate&quot;:true,&quot;type&quot;:&quot;page&quot;,&quot;originSlideId&quot;:&quot;b1ad43b8&quot;}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文本框 387" descr="{&quot;isTemplate&quot;:true,&quot;type&quot;:&quot;title&quot;,&quot;canOmit&quot;:false,&quot;range&quot;:0}"/>
          <p:cNvSpPr txBox="1"/>
          <p:nvPr/>
        </p:nvSpPr>
        <p:spPr>
          <a:xfrm>
            <a:off x="660396" y="418039"/>
            <a:ext cx="10668000" cy="520700"/>
          </a:xfrm>
          <a:prstGeom prst="rect">
            <a:avLst/>
          </a:prstGeom>
          <a:noFill/>
        </p:spPr>
        <p:txBody>
          <a:bodyPr wrap="square" lIns="90000" tIns="46800" rIns="90000" bIns="46800" rtlCol="0" anchor="b" anchorCtr="0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zh-CN" sz="2800" b="1">
                <a:latin typeface="默认字体"/>
                <a:ea typeface="默认字体"/>
                <a:cs typeface="+mn-cs"/>
              </a:rPr>
              <a:t>代码撰写</a:t>
            </a:r>
            <a:endParaRPr/>
          </a:p>
        </p:txBody>
      </p:sp>
      <p:pic>
        <p:nvPicPr>
          <p:cNvPr id="389" name="图片 38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288" y="1085037"/>
            <a:ext cx="6604054" cy="5542442"/>
          </a:xfrm>
          <a:prstGeom prst="rect">
            <a:avLst/>
          </a:prstGeom>
        </p:spPr>
      </p:pic>
      <p:pic>
        <p:nvPicPr>
          <p:cNvPr id="390" name="图片 38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5750" y="418039"/>
            <a:ext cx="5499959" cy="4794836"/>
          </a:xfrm>
          <a:prstGeom prst="rect">
            <a:avLst/>
          </a:prstGeom>
        </p:spPr>
      </p:pic>
      <p:pic>
        <p:nvPicPr>
          <p:cNvPr id="391" name="图片 39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7381" y="3429000"/>
            <a:ext cx="3697399" cy="3396108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 descr="{&quot;isTemplate&quot;:true,&quot;type&quot;:3,&quot;originSlideId&quot;:&quot;cd9ff056&quot;}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文本框 392" descr="{&quot;isTemplate&quot;:true,&quot;type&quot;:&quot;title&quot;,&quot;canOmit&quot;:false,&quot;range&quot;:0}"/>
          <p:cNvSpPr txBox="1"/>
          <p:nvPr/>
        </p:nvSpPr>
        <p:spPr>
          <a:xfrm>
            <a:off x="660396" y="418039"/>
            <a:ext cx="10668000" cy="520700"/>
          </a:xfrm>
          <a:prstGeom prst="rect">
            <a:avLst/>
          </a:prstGeom>
          <a:noFill/>
        </p:spPr>
        <p:txBody>
          <a:bodyPr wrap="square" lIns="90000" tIns="46800" rIns="90000" bIns="46800" rtlCol="0" anchor="b" anchorCtr="0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zh-CN" sz="2800" b="1">
                <a:latin typeface="默认字体"/>
                <a:ea typeface="默认字体"/>
                <a:cs typeface="+mn-cs"/>
              </a:rPr>
              <a:t>教师端</a:t>
            </a:r>
            <a:r>
              <a:rPr lang="en-US" sz="2800" b="1">
                <a:latin typeface="默认字体"/>
                <a:ea typeface="默认字体"/>
                <a:cs typeface="+mn-cs"/>
              </a:rPr>
              <a:t>-</a:t>
            </a:r>
            <a:r>
              <a:rPr lang="zh-CN" sz="2800" b="1">
                <a:latin typeface="默认字体"/>
                <a:ea typeface="默认字体"/>
                <a:cs typeface="+mn-cs"/>
              </a:rPr>
              <a:t>网页显示</a:t>
            </a:r>
            <a:endParaRPr/>
          </a:p>
        </p:txBody>
      </p:sp>
      <p:pic>
        <p:nvPicPr>
          <p:cNvPr id="394" name="图片 39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2908" y="1054000"/>
            <a:ext cx="9582977" cy="5369234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 descr="{&quot;isTemplate&quot;:true,&quot;type&quot;:3,&quot;originSlideId&quot;:&quot;cd9ff056&quot;}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文本框 395" descr="{&quot;isTemplate&quot;:true,&quot;type&quot;:&quot;title&quot;,&quot;canOmit&quot;:false,&quot;range&quot;:0}"/>
          <p:cNvSpPr txBox="1"/>
          <p:nvPr/>
        </p:nvSpPr>
        <p:spPr>
          <a:xfrm>
            <a:off x="660396" y="418039"/>
            <a:ext cx="10668000" cy="520700"/>
          </a:xfrm>
          <a:prstGeom prst="rect">
            <a:avLst/>
          </a:prstGeom>
          <a:noFill/>
        </p:spPr>
        <p:txBody>
          <a:bodyPr wrap="square" lIns="90000" tIns="46800" rIns="90000" bIns="46800" rtlCol="0" anchor="b" anchorCtr="0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zh-CN" sz="2800" b="1">
                <a:latin typeface="默认字体"/>
                <a:ea typeface="默认字体"/>
                <a:cs typeface="+mn-cs"/>
              </a:rPr>
              <a:t>教师端</a:t>
            </a:r>
            <a:r>
              <a:rPr lang="en-US" sz="2800" b="1">
                <a:latin typeface="默认字体"/>
                <a:ea typeface="默认字体"/>
                <a:cs typeface="+mn-cs"/>
              </a:rPr>
              <a:t>-</a:t>
            </a:r>
            <a:r>
              <a:rPr lang="zh-CN" sz="2800" b="1">
                <a:latin typeface="默认字体"/>
                <a:ea typeface="默认字体"/>
                <a:cs typeface="+mn-cs"/>
              </a:rPr>
              <a:t>课堂列表</a:t>
            </a:r>
            <a:endParaRPr/>
          </a:p>
        </p:txBody>
      </p:sp>
      <p:pic>
        <p:nvPicPr>
          <p:cNvPr id="397" name="图片 39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713" y="1298813"/>
            <a:ext cx="9418982" cy="5277350"/>
          </a:xfrm>
          <a:prstGeom prst="rect">
            <a:avLst/>
          </a:prstGeom>
        </p:spPr>
      </p:pic>
      <p:pic>
        <p:nvPicPr>
          <p:cNvPr id="398" name="图片 39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8070" y="3746265"/>
            <a:ext cx="5324909" cy="3111735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 descr="{&quot;isTemplate&quot;:true,&quot;type&quot;:3,&quot;originSlideId&quot;:&quot;cd9ff056&quot;}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文本框 399" descr="{&quot;isTemplate&quot;:true,&quot;type&quot;:&quot;title&quot;,&quot;canOmit&quot;:false,&quot;range&quot;:0}"/>
          <p:cNvSpPr txBox="1"/>
          <p:nvPr/>
        </p:nvSpPr>
        <p:spPr>
          <a:xfrm>
            <a:off x="660396" y="418039"/>
            <a:ext cx="10668000" cy="520700"/>
          </a:xfrm>
          <a:prstGeom prst="rect">
            <a:avLst/>
          </a:prstGeom>
          <a:noFill/>
        </p:spPr>
        <p:txBody>
          <a:bodyPr wrap="square" lIns="90000" tIns="46800" rIns="90000" bIns="46800" rtlCol="0" anchor="b" anchorCtr="0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zh-CN" sz="2800" b="1">
                <a:latin typeface="默认字体"/>
                <a:ea typeface="默认字体"/>
                <a:cs typeface="+mn-cs"/>
              </a:rPr>
              <a:t>教师端</a:t>
            </a:r>
            <a:r>
              <a:rPr lang="en-US" sz="2800" b="1">
                <a:latin typeface="默认字体"/>
                <a:ea typeface="默认字体"/>
                <a:cs typeface="+mn-cs"/>
              </a:rPr>
              <a:t>-</a:t>
            </a:r>
            <a:r>
              <a:rPr lang="zh-CN" sz="2800" b="1">
                <a:latin typeface="默认字体"/>
                <a:ea typeface="默认字体"/>
                <a:cs typeface="+mn-cs"/>
              </a:rPr>
              <a:t>添加题目</a:t>
            </a:r>
            <a:endParaRPr/>
          </a:p>
        </p:txBody>
      </p:sp>
      <p:pic>
        <p:nvPicPr>
          <p:cNvPr id="401" name="图片 40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396" y="1234591"/>
            <a:ext cx="7513903" cy="3017217"/>
          </a:xfrm>
          <a:prstGeom prst="rect">
            <a:avLst/>
          </a:prstGeom>
        </p:spPr>
      </p:pic>
      <p:pic>
        <p:nvPicPr>
          <p:cNvPr id="402" name="图片 40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396" y="4251808"/>
            <a:ext cx="6985000" cy="1689100"/>
          </a:xfrm>
          <a:prstGeom prst="rect">
            <a:avLst/>
          </a:prstGeom>
        </p:spPr>
      </p:pic>
      <p:pic>
        <p:nvPicPr>
          <p:cNvPr id="403" name="图片 40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5396" y="3545854"/>
            <a:ext cx="4654450" cy="3101008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 descr="{&quot;isTemplate&quot;:true,&quot;type&quot;:3,&quot;originSlideId&quot;:&quot;cd9ff056&quot;}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文本框 404" descr="{&quot;isTemplate&quot;:true,&quot;type&quot;:&quot;title&quot;,&quot;canOmit&quot;:false,&quot;range&quot;:0}"/>
          <p:cNvSpPr txBox="1"/>
          <p:nvPr/>
        </p:nvSpPr>
        <p:spPr>
          <a:xfrm>
            <a:off x="660396" y="418039"/>
            <a:ext cx="10668000" cy="520700"/>
          </a:xfrm>
          <a:prstGeom prst="rect">
            <a:avLst/>
          </a:prstGeom>
          <a:noFill/>
        </p:spPr>
        <p:txBody>
          <a:bodyPr wrap="square" lIns="90000" tIns="46800" rIns="90000" bIns="46800" rtlCol="0" anchor="b" anchorCtr="0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zh-CN" sz="2800" b="1">
                <a:latin typeface="默认字体"/>
                <a:ea typeface="默认字体"/>
                <a:cs typeface="+mn-cs"/>
              </a:rPr>
              <a:t>教师端</a:t>
            </a:r>
            <a:r>
              <a:rPr lang="en-US" sz="2800" b="1">
                <a:latin typeface="默认字体"/>
                <a:ea typeface="默认字体"/>
                <a:cs typeface="+mn-cs"/>
              </a:rPr>
              <a:t>-</a:t>
            </a:r>
            <a:r>
              <a:rPr lang="zh-CN" sz="2800" b="1">
                <a:latin typeface="默认字体"/>
                <a:ea typeface="默认字体"/>
                <a:cs typeface="+mn-cs"/>
              </a:rPr>
              <a:t>发布课堂</a:t>
            </a:r>
            <a:r>
              <a:rPr lang="en-US" sz="2800" b="1">
                <a:latin typeface="默认字体"/>
                <a:ea typeface="默认字体"/>
                <a:cs typeface="+mn-cs"/>
              </a:rPr>
              <a:t>/</a:t>
            </a:r>
            <a:r>
              <a:rPr lang="zh-CN" sz="2800" b="1">
                <a:latin typeface="默认字体"/>
                <a:ea typeface="默认字体"/>
                <a:cs typeface="+mn-cs"/>
              </a:rPr>
              <a:t>签到</a:t>
            </a:r>
            <a:endParaRPr/>
          </a:p>
        </p:txBody>
      </p:sp>
      <p:pic>
        <p:nvPicPr>
          <p:cNvPr id="406" name="图片 40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899" y="938739"/>
            <a:ext cx="5707954" cy="5836603"/>
          </a:xfrm>
          <a:prstGeom prst="rect">
            <a:avLst/>
          </a:prstGeom>
        </p:spPr>
      </p:pic>
      <p:pic>
        <p:nvPicPr>
          <p:cNvPr id="407" name="图片 40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2614" y="1698411"/>
            <a:ext cx="6018143" cy="4715365"/>
          </a:xfrm>
          <a:prstGeom prst="rect">
            <a:avLst/>
          </a:prstGeom>
        </p:spPr>
      </p:pic>
      <p:pic>
        <p:nvPicPr>
          <p:cNvPr id="408" name="图片 40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0684" y="2899082"/>
            <a:ext cx="5850338" cy="3876259"/>
          </a:xfrm>
          <a:prstGeom prst="rect">
            <a:avLst/>
          </a:prstGeom>
        </p:spPr>
      </p:pic>
      <p:pic>
        <p:nvPicPr>
          <p:cNvPr id="409" name="图片 40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0805" y="2899082"/>
            <a:ext cx="6099110" cy="3958918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 descr="{&quot;isTemplate&quot;:true,&quot;type&quot;:3,&quot;originSlideId&quot;:&quot;cd9ff056&quot;}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文本框 410" descr="{&quot;isTemplate&quot;:true,&quot;type&quot;:&quot;title&quot;,&quot;canOmit&quot;:false,&quot;range&quot;:0}"/>
          <p:cNvSpPr txBox="1"/>
          <p:nvPr/>
        </p:nvSpPr>
        <p:spPr>
          <a:xfrm>
            <a:off x="660396" y="418039"/>
            <a:ext cx="10668000" cy="520700"/>
          </a:xfrm>
          <a:prstGeom prst="rect">
            <a:avLst/>
          </a:prstGeom>
          <a:noFill/>
        </p:spPr>
        <p:txBody>
          <a:bodyPr wrap="square" lIns="90000" tIns="46800" rIns="90000" bIns="46800" rtlCol="0" anchor="b" anchorCtr="0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zh-CN" sz="2800" b="1">
                <a:latin typeface="默认字体"/>
                <a:ea typeface="默认字体"/>
                <a:cs typeface="+mn-cs"/>
              </a:rPr>
              <a:t>教师端</a:t>
            </a:r>
            <a:r>
              <a:rPr lang="en-US" sz="2800" b="1">
                <a:latin typeface="默认字体"/>
                <a:ea typeface="默认字体"/>
                <a:cs typeface="+mn-cs"/>
              </a:rPr>
              <a:t>-</a:t>
            </a:r>
            <a:r>
              <a:rPr lang="zh-CN" sz="2800" b="1">
                <a:latin typeface="默认字体"/>
                <a:ea typeface="默认字体"/>
                <a:cs typeface="+mn-cs"/>
              </a:rPr>
              <a:t>进入课堂</a:t>
            </a:r>
            <a:endParaRPr/>
          </a:p>
        </p:txBody>
      </p:sp>
      <p:pic>
        <p:nvPicPr>
          <p:cNvPr id="412" name="图片 4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896" y="1153770"/>
            <a:ext cx="8852093" cy="5331513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文本框 413"/>
          <p:cNvSpPr txBox="1"/>
          <p:nvPr/>
        </p:nvSpPr>
        <p:spPr>
          <a:xfrm>
            <a:off x="4976879" y="2971800"/>
            <a:ext cx="2451209" cy="92333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 wrap="square">
            <a:spAutoFit/>
          </a:bodyPr>
          <a:lstStyle/>
          <a:p>
            <a:r>
              <a:rPr lang="en-US" altLang="zh-CN" sz="5400" b="1" dirty="0">
                <a:solidFill>
                  <a:schemeClr val="accent4">
                    <a:alpha val="100000"/>
                  </a:schemeClr>
                </a:solidFill>
              </a:rPr>
              <a:t>XXX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/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 descr="{&quot;isTemplate&quot;:true,&quot;type&quot;:&quot;page&quot;,&quot;originSlideId&quot;:&quot;b1ad43b8&quot;}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6" name="Group 513"/>
          <p:cNvGrpSpPr/>
          <p:nvPr/>
        </p:nvGrpSpPr>
        <p:grpSpPr>
          <a:xfrm>
            <a:off x="636033" y="1751287"/>
            <a:ext cx="3519940" cy="4234459"/>
            <a:chOff x="636033" y="1751287"/>
            <a:chExt cx="3519940" cy="4234459"/>
          </a:xfrm>
        </p:grpSpPr>
        <p:sp>
          <p:nvSpPr>
            <p:cNvPr id="417" name="AutoShape 2"/>
            <p:cNvSpPr/>
            <p:nvPr/>
          </p:nvSpPr>
          <p:spPr>
            <a:xfrm>
              <a:off x="636033" y="1751287"/>
              <a:ext cx="3519940" cy="4234459"/>
            </a:xfrm>
            <a:prstGeom prst="roundRect">
              <a:avLst/>
            </a:prstGeom>
            <a:solidFill>
              <a:schemeClr val="accent2">
                <a:alpha val="100000"/>
              </a:schemeClr>
            </a:solidFill>
          </p:spPr>
          <p:txBody>
            <a:bodyPr/>
            <a:lstStyle/>
            <a:p>
              <a:endParaRPr lang="zh-CN">
                <a:latin typeface="默认字体"/>
                <a:ea typeface="默认字体"/>
                <a:cs typeface="+mn-cs"/>
              </a:endParaRPr>
            </a:p>
          </p:txBody>
        </p:sp>
        <p:cxnSp>
          <p:nvCxnSpPr>
            <p:cNvPr id="418" name="Connector 3"/>
            <p:cNvCxnSpPr/>
            <p:nvPr/>
          </p:nvCxnSpPr>
          <p:spPr>
            <a:xfrm>
              <a:off x="1068653" y="2719942"/>
              <a:ext cx="2654699" cy="0"/>
            </a:xfrm>
            <a:prstGeom prst="line">
              <a:avLst/>
            </a:prstGeom>
            <a:ln w="9525">
              <a:solidFill>
                <a:srgbClr val="FFFFFF">
                  <a:alpha val="100000"/>
                </a:srgbClr>
              </a:solidFill>
              <a:prstDash val="solid"/>
            </a:ln>
          </p:spPr>
        </p:cxnSp>
        <p:sp>
          <p:nvSpPr>
            <p:cNvPr id="419" name="TextBox 4" descr="{&quot;isTemplate&quot;:true,&quot;type&quot;:&quot;title&quot;,&quot;canOmit&quot;:false,&quot;range&quot;:0}"/>
            <p:cNvSpPr txBox="1"/>
            <p:nvPr/>
          </p:nvSpPr>
          <p:spPr>
            <a:xfrm>
              <a:off x="1084612" y="1883621"/>
              <a:ext cx="2622550" cy="546100"/>
            </a:xfrm>
            <a:prstGeom prst="rect">
              <a:avLst/>
            </a:prstGeom>
          </p:spPr>
          <p:txBody>
            <a:bodyPr vert="horz" wrap="square" lIns="123825" tIns="123825" rIns="57150" bIns="123825" rtlCol="0" anchor="t" anchorCtr="0">
              <a:spAutoFit/>
            </a:bodyPr>
            <a:lstStyle/>
            <a:p>
              <a:pPr marL="0" indent="0" algn="ctr">
                <a:lnSpc>
                  <a:spcPct val="100000"/>
                </a:lnSpc>
                <a:buNone/>
              </a:pPr>
              <a:r>
                <a:rPr lang="zh-CN" sz="2000" b="1">
                  <a:solidFill>
                    <a:srgbClr val="FFFFFF">
                      <a:alpha val="100000"/>
                    </a:srgbClr>
                  </a:solidFill>
                  <a:latin typeface="默认字体"/>
                  <a:ea typeface="默认字体"/>
                  <a:cs typeface="+mn-cs"/>
                </a:rPr>
                <a:t>课程</a:t>
              </a:r>
              <a:endParaRPr/>
            </a:p>
          </p:txBody>
        </p:sp>
        <p:sp>
          <p:nvSpPr>
            <p:cNvPr id="420" name="TextBox 5" descr="{&quot;isTemplate&quot;:true,&quot;type&quot;:&quot;content&quot;,&quot;canOmit&quot;:false,&quot;range&quot;:0}"/>
            <p:cNvSpPr txBox="1"/>
            <p:nvPr/>
          </p:nvSpPr>
          <p:spPr>
            <a:xfrm>
              <a:off x="894460" y="2924197"/>
              <a:ext cx="3003550" cy="2788227"/>
            </a:xfrm>
            <a:prstGeom prst="rect">
              <a:avLst/>
            </a:prstGeom>
          </p:spPr>
          <p:txBody>
            <a:bodyPr vert="horz" wrap="square" lIns="123825" tIns="123825" rIns="57150" bIns="123825" rtlCol="0" anchor="t" anchorCtr="0">
              <a:noAutofit/>
            </a:bodyPr>
            <a:lstStyle/>
            <a:p>
              <a:pPr marL="285750" indent="-285750" algn="just">
                <a:lnSpc>
                  <a:spcPct val="130000"/>
                </a:lnSpc>
                <a:buFont typeface="Wingdings" charset="2"/>
                <a:buChar char="l"/>
              </a:pPr>
              <a:r>
                <a:rPr lang="zh-CN" sz="1400">
                  <a:solidFill>
                    <a:srgbClr val="FFFFFF">
                      <a:alpha val="100000"/>
                    </a:srgbClr>
                  </a:solidFill>
                  <a:latin typeface="默认字体"/>
                  <a:ea typeface="默认字体"/>
                  <a:cs typeface="+mn-cs"/>
                </a:rPr>
                <a:t>课程选择：教师选择已有的课程加入创建新课程：教师可以设置课程名称、课程简介等相关属性，作为创建人创建新课程管理课程成员：教师可以查看课程成员列表，包括学生信息，添加或移除成员</a:t>
              </a:r>
              <a:endParaRPr/>
            </a:p>
          </p:txBody>
        </p:sp>
      </p:grpSp>
      <p:grpSp>
        <p:nvGrpSpPr>
          <p:cNvPr id="421" name="Group 518"/>
          <p:cNvGrpSpPr/>
          <p:nvPr/>
        </p:nvGrpSpPr>
        <p:grpSpPr>
          <a:xfrm>
            <a:off x="4403619" y="1751287"/>
            <a:ext cx="3519940" cy="4234459"/>
            <a:chOff x="4403619" y="1751287"/>
            <a:chExt cx="3519940" cy="4234459"/>
          </a:xfrm>
        </p:grpSpPr>
        <p:sp>
          <p:nvSpPr>
            <p:cNvPr id="422" name="AutoShape 6"/>
            <p:cNvSpPr/>
            <p:nvPr/>
          </p:nvSpPr>
          <p:spPr>
            <a:xfrm>
              <a:off x="4403619" y="1751287"/>
              <a:ext cx="3519940" cy="4234459"/>
            </a:xfrm>
            <a:prstGeom prst="roundRect">
              <a:avLst/>
            </a:prstGeom>
            <a:solidFill>
              <a:schemeClr val="accent2">
                <a:alpha val="100000"/>
              </a:schemeClr>
            </a:solidFill>
          </p:spPr>
          <p:txBody>
            <a:bodyPr/>
            <a:lstStyle/>
            <a:p>
              <a:endParaRPr lang="zh-CN">
                <a:latin typeface="默认字体"/>
                <a:ea typeface="默认字体"/>
                <a:cs typeface="+mn-cs"/>
              </a:endParaRPr>
            </a:p>
          </p:txBody>
        </p:sp>
        <p:cxnSp>
          <p:nvCxnSpPr>
            <p:cNvPr id="423" name="Connector 7"/>
            <p:cNvCxnSpPr/>
            <p:nvPr/>
          </p:nvCxnSpPr>
          <p:spPr>
            <a:xfrm>
              <a:off x="4836240" y="2719942"/>
              <a:ext cx="2654699" cy="0"/>
            </a:xfrm>
            <a:prstGeom prst="line">
              <a:avLst/>
            </a:prstGeom>
            <a:ln w="9525">
              <a:solidFill>
                <a:srgbClr val="FFFFFF">
                  <a:alpha val="100000"/>
                </a:srgbClr>
              </a:solidFill>
              <a:prstDash val="solid"/>
            </a:ln>
          </p:spPr>
        </p:cxnSp>
        <p:sp>
          <p:nvSpPr>
            <p:cNvPr id="424" name="TextBox 8" descr="{&quot;isTemplate&quot;:true,&quot;type&quot;:&quot;title&quot;,&quot;canOmit&quot;:false,&quot;range&quot;:0}"/>
            <p:cNvSpPr txBox="1"/>
            <p:nvPr/>
          </p:nvSpPr>
          <p:spPr>
            <a:xfrm>
              <a:off x="4852198" y="1883621"/>
              <a:ext cx="2622550" cy="546100"/>
            </a:xfrm>
            <a:prstGeom prst="rect">
              <a:avLst/>
            </a:prstGeom>
          </p:spPr>
          <p:txBody>
            <a:bodyPr vert="horz" wrap="square" lIns="123825" tIns="123825" rIns="57150" bIns="123825" rtlCol="0" anchor="t" anchorCtr="0">
              <a:spAutoFit/>
            </a:bodyPr>
            <a:lstStyle/>
            <a:p>
              <a:pPr marL="0" indent="0" algn="ctr">
                <a:lnSpc>
                  <a:spcPct val="100000"/>
                </a:lnSpc>
                <a:buNone/>
              </a:pPr>
              <a:r>
                <a:rPr lang="zh-CN" sz="2000" b="1">
                  <a:solidFill>
                    <a:srgbClr val="FFFFFF">
                      <a:alpha val="100000"/>
                    </a:srgbClr>
                  </a:solidFill>
                  <a:latin typeface="默认字体"/>
                  <a:ea typeface="默认字体"/>
                  <a:cs typeface="+mn-cs"/>
                </a:rPr>
                <a:t>学生端课程部分</a:t>
              </a:r>
              <a:endParaRPr/>
            </a:p>
          </p:txBody>
        </p:sp>
        <p:sp>
          <p:nvSpPr>
            <p:cNvPr id="425" name="TextBox 9" descr="{&quot;isTemplate&quot;:true,&quot;type&quot;:&quot;content&quot;,&quot;canOmit&quot;:false,&quot;range&quot;:0}"/>
            <p:cNvSpPr txBox="1"/>
            <p:nvPr/>
          </p:nvSpPr>
          <p:spPr>
            <a:xfrm>
              <a:off x="4662047" y="2924197"/>
              <a:ext cx="3003550" cy="2788227"/>
            </a:xfrm>
            <a:prstGeom prst="rect">
              <a:avLst/>
            </a:prstGeom>
          </p:spPr>
          <p:txBody>
            <a:bodyPr vert="horz" wrap="square" lIns="123825" tIns="123825" rIns="57150" bIns="123825" rtlCol="0" anchor="t" anchorCtr="0">
              <a:noAutofit/>
            </a:bodyPr>
            <a:lstStyle/>
            <a:p>
              <a:pPr marL="285750" indent="-285750" algn="just">
                <a:lnSpc>
                  <a:spcPct val="130000"/>
                </a:lnSpc>
                <a:buFont typeface="Wingdings" charset="2"/>
                <a:buChar char="l"/>
              </a:pPr>
              <a:r>
                <a:rPr lang="zh-CN" sz="1400">
                  <a:solidFill>
                    <a:srgbClr val="FFFFFF">
                      <a:alpha val="100000"/>
                    </a:srgbClr>
                  </a:solidFill>
                  <a:latin typeface="默认字体"/>
                  <a:ea typeface="默认字体"/>
                  <a:cs typeface="+mn-cs"/>
                </a:rPr>
                <a:t>教师查看学生的实时作答情况，包括正确率，各选项比例等，并根据答题情况调整教学内容。</a:t>
              </a:r>
              <a:endParaRPr/>
            </a:p>
          </p:txBody>
        </p:sp>
      </p:grpSp>
      <p:grpSp>
        <p:nvGrpSpPr>
          <p:cNvPr id="426" name="Group 523"/>
          <p:cNvGrpSpPr/>
          <p:nvPr/>
        </p:nvGrpSpPr>
        <p:grpSpPr>
          <a:xfrm>
            <a:off x="8171205" y="1751287"/>
            <a:ext cx="3519940" cy="4234459"/>
            <a:chOff x="8171205" y="1751287"/>
            <a:chExt cx="3519940" cy="4234459"/>
          </a:xfrm>
        </p:grpSpPr>
        <p:sp>
          <p:nvSpPr>
            <p:cNvPr id="427" name="AutoShape 10"/>
            <p:cNvSpPr/>
            <p:nvPr/>
          </p:nvSpPr>
          <p:spPr>
            <a:xfrm>
              <a:off x="8171205" y="1751287"/>
              <a:ext cx="3519940" cy="4234459"/>
            </a:xfrm>
            <a:prstGeom prst="roundRect">
              <a:avLst/>
            </a:prstGeom>
            <a:solidFill>
              <a:schemeClr val="accent2">
                <a:alpha val="100000"/>
              </a:schemeClr>
            </a:solidFill>
          </p:spPr>
          <p:txBody>
            <a:bodyPr/>
            <a:lstStyle/>
            <a:p>
              <a:endParaRPr lang="zh-CN">
                <a:latin typeface="默认字体"/>
                <a:ea typeface="默认字体"/>
                <a:cs typeface="+mn-cs"/>
              </a:endParaRPr>
            </a:p>
          </p:txBody>
        </p:sp>
        <p:cxnSp>
          <p:nvCxnSpPr>
            <p:cNvPr id="428" name="Connector 11"/>
            <p:cNvCxnSpPr/>
            <p:nvPr/>
          </p:nvCxnSpPr>
          <p:spPr>
            <a:xfrm>
              <a:off x="8603826" y="2719942"/>
              <a:ext cx="2654699" cy="0"/>
            </a:xfrm>
            <a:prstGeom prst="line">
              <a:avLst/>
            </a:prstGeom>
            <a:ln w="9525">
              <a:solidFill>
                <a:srgbClr val="FFFFFF">
                  <a:alpha val="100000"/>
                </a:srgbClr>
              </a:solidFill>
              <a:prstDash val="solid"/>
            </a:ln>
          </p:spPr>
        </p:cxnSp>
        <p:sp>
          <p:nvSpPr>
            <p:cNvPr id="429" name="TextBox 12" descr="{&quot;isTemplate&quot;:true,&quot;type&quot;:&quot;title&quot;,&quot;canOmit&quot;:false,&quot;range&quot;:0}"/>
            <p:cNvSpPr txBox="1"/>
            <p:nvPr/>
          </p:nvSpPr>
          <p:spPr>
            <a:xfrm>
              <a:off x="8619785" y="1883621"/>
              <a:ext cx="2622550" cy="546100"/>
            </a:xfrm>
            <a:prstGeom prst="rect">
              <a:avLst/>
            </a:prstGeom>
          </p:spPr>
          <p:txBody>
            <a:bodyPr vert="horz" wrap="square" lIns="123825" tIns="123825" rIns="57150" bIns="123825" rtlCol="0" anchor="t" anchorCtr="0">
              <a:spAutoFit/>
            </a:bodyPr>
            <a:lstStyle/>
            <a:p>
              <a:pPr marL="0" indent="0" algn="ctr">
                <a:lnSpc>
                  <a:spcPct val="100000"/>
                </a:lnSpc>
                <a:buNone/>
              </a:pPr>
              <a:r>
                <a:rPr lang="zh-CN" sz="2000" b="1">
                  <a:solidFill>
                    <a:srgbClr val="FFFFFF">
                      <a:alpha val="100000"/>
                    </a:srgbClr>
                  </a:solidFill>
                  <a:latin typeface="默认字体"/>
                  <a:ea typeface="默认字体"/>
                  <a:cs typeface="+mn-cs"/>
                </a:rPr>
                <a:t>讨论区</a:t>
              </a:r>
              <a:endParaRPr/>
            </a:p>
          </p:txBody>
        </p:sp>
        <p:sp>
          <p:nvSpPr>
            <p:cNvPr id="430" name="TextBox 13" descr="{&quot;isTemplate&quot;:true,&quot;type&quot;:&quot;content&quot;,&quot;canOmit&quot;:false,&quot;range&quot;:0}"/>
            <p:cNvSpPr txBox="1"/>
            <p:nvPr/>
          </p:nvSpPr>
          <p:spPr>
            <a:xfrm>
              <a:off x="8429633" y="2924197"/>
              <a:ext cx="3003550" cy="2788227"/>
            </a:xfrm>
            <a:prstGeom prst="rect">
              <a:avLst/>
            </a:prstGeom>
          </p:spPr>
          <p:txBody>
            <a:bodyPr vert="horz" wrap="square" lIns="123825" tIns="123825" rIns="57150" bIns="123825" rtlCol="0" anchor="t" anchorCtr="0">
              <a:noAutofit/>
            </a:bodyPr>
            <a:lstStyle/>
            <a:p>
              <a:pPr marL="285750" indent="-285750" algn="just">
                <a:lnSpc>
                  <a:spcPct val="130000"/>
                </a:lnSpc>
                <a:buFont typeface="Wingdings" charset="2"/>
                <a:buChar char="l"/>
              </a:pPr>
              <a:r>
                <a:rPr lang="zh-CN" sz="1400">
                  <a:solidFill>
                    <a:srgbClr val="FFFFFF">
                      <a:alpha val="100000"/>
                    </a:srgbClr>
                  </a:solidFill>
                  <a:latin typeface="默认字体"/>
                  <a:ea typeface="默认字体"/>
                  <a:cs typeface="+mn-cs"/>
                </a:rPr>
                <a:t>每个课程都有一个讨论区，学生可以在此发帖、回复、浏览</a:t>
              </a:r>
              <a:endParaRPr/>
            </a:p>
          </p:txBody>
        </p:sp>
      </p:grpSp>
      <p:sp>
        <p:nvSpPr>
          <p:cNvPr id="431" name="文本框 430" descr="{&quot;isTemplate&quot;:true,&quot;type&quot;:&quot;title&quot;,&quot;canOmit&quot;:false,&quot;range&quot;:0}"/>
          <p:cNvSpPr txBox="1"/>
          <p:nvPr/>
        </p:nvSpPr>
        <p:spPr>
          <a:xfrm>
            <a:off x="660396" y="418039"/>
            <a:ext cx="10668000" cy="520700"/>
          </a:xfrm>
          <a:prstGeom prst="rect">
            <a:avLst/>
          </a:prstGeom>
          <a:noFill/>
        </p:spPr>
        <p:txBody>
          <a:bodyPr wrap="square" lIns="90000" tIns="46800" rIns="90000" bIns="46800" rtlCol="0" anchor="b" anchorCtr="0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zh-CN" sz="2800" b="1">
                <a:latin typeface="默认字体"/>
                <a:ea typeface="默认字体"/>
                <a:cs typeface="+mn-cs"/>
              </a:rPr>
              <a:t>需求分析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/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 descr="{&quot;isTemplate&quot;:true,&quot;type&quot;:&quot;page&quot;,&quot;originSlideId&quot;:&quot;b1ad43b8&quot;}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文本框 432" descr="{&quot;isTemplate&quot;:true,&quot;type&quot;:&quot;title&quot;,&quot;canOmit&quot;:false,&quot;range&quot;:0}"/>
          <p:cNvSpPr txBox="1"/>
          <p:nvPr/>
        </p:nvSpPr>
        <p:spPr>
          <a:xfrm>
            <a:off x="660396" y="418039"/>
            <a:ext cx="10668000" cy="520700"/>
          </a:xfrm>
          <a:prstGeom prst="rect">
            <a:avLst/>
          </a:prstGeom>
          <a:noFill/>
        </p:spPr>
        <p:txBody>
          <a:bodyPr wrap="square" lIns="90000" tIns="46800" rIns="90000" bIns="46800" rtlCol="0" anchor="b" anchorCtr="0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zh-CN" sz="2800" b="1">
                <a:latin typeface="默认字体"/>
                <a:ea typeface="默认字体"/>
                <a:cs typeface="+mn-cs"/>
              </a:rPr>
              <a:t>设计部分</a:t>
            </a:r>
            <a:endParaRPr/>
          </a:p>
        </p:txBody>
      </p:sp>
      <p:pic>
        <p:nvPicPr>
          <p:cNvPr id="434" name="图片 43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919" y="938739"/>
            <a:ext cx="2827792" cy="4884234"/>
          </a:xfrm>
          <a:prstGeom prst="rect">
            <a:avLst/>
          </a:prstGeom>
        </p:spPr>
      </p:pic>
      <p:sp>
        <p:nvSpPr>
          <p:cNvPr id="435" name="文本框 434"/>
          <p:cNvSpPr txBox="1"/>
          <p:nvPr/>
        </p:nvSpPr>
        <p:spPr>
          <a:xfrm>
            <a:off x="502524" y="6005726"/>
            <a:ext cx="3028950" cy="36830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lstStyle/>
          <a:p>
            <a:r>
              <a:rPr lang="zh-CN"/>
              <a:t>流程图</a:t>
            </a:r>
            <a:endParaRPr/>
          </a:p>
        </p:txBody>
      </p:sp>
      <p:pic>
        <p:nvPicPr>
          <p:cNvPr id="436" name="图片 43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3701" y="587476"/>
            <a:ext cx="4551577" cy="2715022"/>
          </a:xfrm>
          <a:prstGeom prst="rect">
            <a:avLst/>
          </a:prstGeom>
        </p:spPr>
      </p:pic>
      <p:pic>
        <p:nvPicPr>
          <p:cNvPr id="437" name="图片 43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0935" y="3555502"/>
            <a:ext cx="4984378" cy="2940479"/>
          </a:xfrm>
          <a:prstGeom prst="rect">
            <a:avLst/>
          </a:prstGeom>
        </p:spPr>
      </p:pic>
      <p:sp>
        <p:nvSpPr>
          <p:cNvPr id="438" name="文本框 437"/>
          <p:cNvSpPr txBox="1"/>
          <p:nvPr/>
        </p:nvSpPr>
        <p:spPr>
          <a:xfrm>
            <a:off x="3964977" y="1690204"/>
            <a:ext cx="1606550" cy="36830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lstStyle/>
          <a:p>
            <a:r>
              <a:rPr lang="en-US"/>
              <a:t>E-R</a:t>
            </a:r>
            <a:r>
              <a:rPr lang="zh-CN"/>
              <a:t>图</a:t>
            </a:r>
            <a:endParaRPr/>
          </a:p>
        </p:txBody>
      </p:sp>
      <p:sp>
        <p:nvSpPr>
          <p:cNvPr id="439" name="文本框 438"/>
          <p:cNvSpPr txBox="1"/>
          <p:nvPr/>
        </p:nvSpPr>
        <p:spPr>
          <a:xfrm>
            <a:off x="3931524" y="4132321"/>
            <a:ext cx="1911350" cy="36830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lstStyle/>
          <a:p>
            <a:r>
              <a:rPr lang="zh-CN"/>
              <a:t>类图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 descr="{&quot;isTemplate&quot;:true,&quot;type&quot;:&quot;page&quot;,&quot;originSlideId&quot;:&quot;cdd9879e&quot;}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文本框 440" descr="{&quot;isTemplate&quot;:true,&quot;type&quot;:&quot;title&quot;,&quot;canOmit&quot;:false,&quot;range&quot;:0}"/>
          <p:cNvSpPr txBox="1"/>
          <p:nvPr/>
        </p:nvSpPr>
        <p:spPr>
          <a:xfrm>
            <a:off x="660396" y="418039"/>
            <a:ext cx="10668000" cy="520700"/>
          </a:xfrm>
          <a:prstGeom prst="rect">
            <a:avLst/>
          </a:prstGeom>
          <a:noFill/>
        </p:spPr>
        <p:txBody>
          <a:bodyPr wrap="square" lIns="90000" tIns="46800" rIns="90000" bIns="46800" rtlCol="0" anchor="b" anchorCtr="0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zh-CN" sz="2800" b="1">
                <a:latin typeface="默认字体"/>
                <a:ea typeface="默认字体"/>
                <a:cs typeface="+mn-cs"/>
              </a:rPr>
              <a:t>技术框架与选型</a:t>
            </a:r>
            <a:endParaRPr/>
          </a:p>
        </p:txBody>
      </p:sp>
      <p:grpSp>
        <p:nvGrpSpPr>
          <p:cNvPr id="442" name="组合 441"/>
          <p:cNvGrpSpPr/>
          <p:nvPr/>
        </p:nvGrpSpPr>
        <p:grpSpPr>
          <a:xfrm>
            <a:off x="4644502" y="1747276"/>
            <a:ext cx="2951255" cy="4200792"/>
            <a:chOff x="4644502" y="1747276"/>
            <a:chExt cx="2951255" cy="4200792"/>
          </a:xfrm>
        </p:grpSpPr>
        <p:grpSp>
          <p:nvGrpSpPr>
            <p:cNvPr id="443" name="组合 442"/>
            <p:cNvGrpSpPr/>
            <p:nvPr/>
          </p:nvGrpSpPr>
          <p:grpSpPr>
            <a:xfrm>
              <a:off x="4644502" y="1747276"/>
              <a:ext cx="2951255" cy="4200792"/>
              <a:chOff x="4894279" y="1747276"/>
              <a:chExt cx="2946972" cy="4104395"/>
            </a:xfrm>
          </p:grpSpPr>
          <p:sp>
            <p:nvSpPr>
              <p:cNvPr id="444" name="矩形 12"/>
              <p:cNvSpPr/>
              <p:nvPr/>
            </p:nvSpPr>
            <p:spPr>
              <a:xfrm>
                <a:off x="4894279" y="1747276"/>
                <a:ext cx="2946972" cy="4104395"/>
              </a:xfrm>
              <a:prstGeom prst="rect">
                <a:avLst/>
              </a:prstGeom>
              <a:solidFill>
                <a:schemeClr val="accent3">
                  <a:alpha val="100000"/>
                </a:schemeClr>
              </a:solidFill>
              <a:ln w="19050">
                <a:noFill/>
                <a:prstDash val="solid"/>
                <a:miter lim="800000"/>
              </a:ln>
              <a:effectLst>
                <a:outerShdw blurRad="203200" dist="127000" dir="5400000" sx="87000" sy="87000" algn="t" rotWithShape="0">
                  <a:schemeClr val="accent1">
                    <a:alpha val="5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83942" tIns="41971" rIns="83942" bIns="41971" rtlCol="0" anchor="ctr"/>
              <a:lstStyle/>
              <a:p>
                <a:pPr algn="ctr"/>
                <a:endParaRPr lang="zh-CN" sz="1650">
                  <a:solidFill>
                    <a:schemeClr val="tx1">
                      <a:alpha val="100000"/>
                    </a:schemeClr>
                  </a:solidFill>
                  <a:latin typeface="默认字体"/>
                  <a:ea typeface="默认字体"/>
                  <a:cs typeface="+mn-cs"/>
                  <a:sym typeface="思源黑体 CN Normal"/>
                </a:endParaRPr>
              </a:p>
            </p:txBody>
          </p:sp>
          <p:sp>
            <p:nvSpPr>
              <p:cNvPr id="445" name="椭圆 24"/>
              <p:cNvSpPr/>
              <p:nvPr/>
            </p:nvSpPr>
            <p:spPr>
              <a:xfrm>
                <a:off x="5945361" y="2245833"/>
                <a:ext cx="844808" cy="84480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152400" dist="139700" dir="5400000" sx="97000" sy="97000" algn="t" rotWithShape="0">
                  <a:prstClr val="black">
                    <a:alpha val="24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sz="1200">
                  <a:solidFill>
                    <a:schemeClr val="tx1">
                      <a:alpha val="100000"/>
                    </a:schemeClr>
                  </a:solidFill>
                  <a:latin typeface="默认字体"/>
                  <a:ea typeface="默认字体"/>
                  <a:cs typeface="+mn-cs"/>
                  <a:sym typeface="思源黑体 CN Normal"/>
                </a:endParaRPr>
              </a:p>
            </p:txBody>
          </p:sp>
          <p:grpSp>
            <p:nvGrpSpPr>
              <p:cNvPr id="446" name="组合 445"/>
              <p:cNvGrpSpPr/>
              <p:nvPr/>
            </p:nvGrpSpPr>
            <p:grpSpPr>
              <a:xfrm>
                <a:off x="5017755" y="3170042"/>
                <a:ext cx="2700020" cy="2478312"/>
                <a:chOff x="1499621" y="3170042"/>
                <a:chExt cx="2700020" cy="2478312"/>
              </a:xfrm>
            </p:grpSpPr>
            <p:sp>
              <p:nvSpPr>
                <p:cNvPr id="447" name="稿定PPT-10-1" descr="{&quot;isTemplate&quot;:true,&quot;type&quot;:&quot;title&quot;,&quot;canOmit&quot;:false,&quot;range&quot;:0}"/>
                <p:cNvSpPr txBox="1"/>
                <p:nvPr/>
              </p:nvSpPr>
              <p:spPr>
                <a:xfrm>
                  <a:off x="1499621" y="3170042"/>
                  <a:ext cx="2700020" cy="37639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 wrap="none" lIns="64008" tIns="32004" rIns="64008" bIns="32004" anchor="ctr" anchorCtr="0">
                  <a:noAutofit/>
                </a:bodyPr>
                <a:lstStyle/>
                <a:p>
                  <a:pPr marL="0" lvl="0" indent="0" algn="ctr" defTabSz="913765">
                    <a:lnSpc>
                      <a:spcPct val="100000"/>
                    </a:lnSpc>
                    <a:buSzPct val="25000"/>
                    <a:buNone/>
                    <a:defRPr sz="1800">
                      <a:solidFill>
                        <a:schemeClr val="tx1">
                          <a:alpha val="100000"/>
                        </a:schemeClr>
                      </a:solidFill>
                      <a:latin typeface="等线"/>
                      <a:ea typeface="等线"/>
                      <a:cs typeface="+mn-cs"/>
                    </a:defRPr>
                  </a:pPr>
                  <a:r>
                    <a:rPr lang="en-US" sz="1200">
                      <a:solidFill>
                        <a:schemeClr val="bg1">
                          <a:alpha val="100000"/>
                        </a:schemeClr>
                      </a:solidFill>
                      <a:latin typeface="默认字体"/>
                      <a:ea typeface="默认字体"/>
                      <a:cs typeface="+mn-cs"/>
                      <a:sym typeface="思源黑体 CN Normal"/>
                    </a:rPr>
                    <a:t>Spring Boot</a:t>
                  </a:r>
                  <a:endParaRPr/>
                </a:p>
              </p:txBody>
            </p:sp>
            <p:sp>
              <p:nvSpPr>
                <p:cNvPr id="448" name="稿定PPT-10-2" descr="{&quot;isTemplate&quot;:true,&quot;type&quot;:&quot;content&quot;,&quot;canOmit&quot;:false,&quot;range&quot;:0}"/>
                <p:cNvSpPr txBox="1"/>
                <p:nvPr/>
              </p:nvSpPr>
              <p:spPr>
                <a:xfrm>
                  <a:off x="1499621" y="3637163"/>
                  <a:ext cx="2700020" cy="201119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 wrap="square" lIns="64008" tIns="32004" rIns="64008" bIns="32004" anchor="t" anchorCtr="0">
                  <a:noAutofit/>
                </a:bodyPr>
                <a:lstStyle/>
                <a:p>
                  <a:pPr marL="0" lvl="0" indent="0" algn="l" defTabSz="914400">
                    <a:lnSpc>
                      <a:spcPct val="130000"/>
                    </a:lnSpc>
                    <a:buNone/>
                    <a:defRPr sz="1800">
                      <a:solidFill>
                        <a:schemeClr val="tx1">
                          <a:alpha val="100000"/>
                        </a:schemeClr>
                      </a:solidFill>
                      <a:latin typeface="Arial"/>
                      <a:ea typeface="黑体"/>
                      <a:cs typeface="+mn-cs"/>
                    </a:defRPr>
                  </a:pPr>
                  <a:r>
                    <a:rPr lang="en-US" sz="1200" b="0">
                      <a:solidFill>
                        <a:schemeClr val="bg1">
                          <a:alpha val="100000"/>
                        </a:schemeClr>
                      </a:solidFill>
                      <a:latin typeface="默认字体"/>
                      <a:ea typeface="默认字体"/>
                      <a:cs typeface="+mn-cs"/>
                      <a:sym typeface="思源黑体 CN Normal"/>
                    </a:rPr>
                    <a:t>Spring Boot</a:t>
                  </a:r>
                  <a:r>
                    <a:rPr lang="zh-CN" sz="1200" b="0">
                      <a:solidFill>
                        <a:schemeClr val="bg1">
                          <a:alpha val="100000"/>
                        </a:schemeClr>
                      </a:solidFill>
                      <a:latin typeface="默认字体"/>
                      <a:ea typeface="默认字体"/>
                      <a:cs typeface="+mn-cs"/>
                      <a:sym typeface="思源黑体 CN Normal"/>
                    </a:rPr>
                    <a:t>设计目的是用来简化</a:t>
                  </a:r>
                  <a:r>
                    <a:rPr lang="en-US" sz="1200" b="0">
                      <a:solidFill>
                        <a:schemeClr val="bg1">
                          <a:alpha val="100000"/>
                        </a:schemeClr>
                      </a:solidFill>
                      <a:latin typeface="默认字体"/>
                      <a:ea typeface="默认字体"/>
                      <a:cs typeface="+mn-cs"/>
                      <a:sym typeface="思源黑体 CN Normal"/>
                    </a:rPr>
                    <a:t>Spring</a:t>
                  </a:r>
                  <a:r>
                    <a:rPr lang="zh-CN" sz="1200" b="0">
                      <a:solidFill>
                        <a:schemeClr val="bg1">
                          <a:alpha val="100000"/>
                        </a:schemeClr>
                      </a:solidFill>
                      <a:latin typeface="默认字体"/>
                      <a:ea typeface="默认字体"/>
                      <a:cs typeface="+mn-cs"/>
                      <a:sym typeface="思源黑体 CN Normal"/>
                    </a:rPr>
                    <a:t>应用的创建、运行、调试、部署等。使用</a:t>
                  </a:r>
                  <a:r>
                    <a:rPr lang="en-US" sz="1200" b="0">
                      <a:solidFill>
                        <a:schemeClr val="bg1">
                          <a:alpha val="100000"/>
                        </a:schemeClr>
                      </a:solidFill>
                      <a:latin typeface="默认字体"/>
                      <a:ea typeface="默认字体"/>
                      <a:cs typeface="+mn-cs"/>
                      <a:sym typeface="思源黑体 CN Normal"/>
                    </a:rPr>
                    <a:t>Spring Boot</a:t>
                  </a:r>
                  <a:r>
                    <a:rPr lang="zh-CN" sz="1200" b="0">
                      <a:solidFill>
                        <a:schemeClr val="bg1">
                          <a:alpha val="100000"/>
                        </a:schemeClr>
                      </a:solidFill>
                      <a:latin typeface="默认字体"/>
                      <a:ea typeface="默认字体"/>
                      <a:cs typeface="+mn-cs"/>
                      <a:sym typeface="思源黑体 CN Normal"/>
                    </a:rPr>
                    <a:t>可以做到专注于</a:t>
                  </a:r>
                  <a:r>
                    <a:rPr lang="en-US" sz="1200" b="0">
                      <a:solidFill>
                        <a:schemeClr val="bg1">
                          <a:alpha val="100000"/>
                        </a:schemeClr>
                      </a:solidFill>
                      <a:latin typeface="默认字体"/>
                      <a:ea typeface="默认字体"/>
                      <a:cs typeface="+mn-cs"/>
                      <a:sym typeface="思源黑体 CN Normal"/>
                    </a:rPr>
                    <a:t>Spring</a:t>
                  </a:r>
                  <a:r>
                    <a:rPr lang="zh-CN" sz="1200" b="0">
                      <a:solidFill>
                        <a:schemeClr val="bg1">
                          <a:alpha val="100000"/>
                        </a:schemeClr>
                      </a:solidFill>
                      <a:latin typeface="默认字体"/>
                      <a:ea typeface="默认字体"/>
                      <a:cs typeface="+mn-cs"/>
                      <a:sym typeface="思源黑体 CN Normal"/>
                    </a:rPr>
                    <a:t>应用的开发，而无需过多关注</a:t>
                  </a:r>
                  <a:r>
                    <a:rPr lang="en-US" sz="1200" b="0">
                      <a:solidFill>
                        <a:schemeClr val="bg1">
                          <a:alpha val="100000"/>
                        </a:schemeClr>
                      </a:solidFill>
                      <a:latin typeface="默认字体"/>
                      <a:ea typeface="默认字体"/>
                      <a:cs typeface="+mn-cs"/>
                      <a:sym typeface="思源黑体 CN Normal"/>
                    </a:rPr>
                    <a:t>XML</a:t>
                  </a:r>
                  <a:r>
                    <a:rPr lang="zh-CN" sz="1200" b="0">
                      <a:solidFill>
                        <a:schemeClr val="bg1">
                          <a:alpha val="100000"/>
                        </a:schemeClr>
                      </a:solidFill>
                      <a:latin typeface="默认字体"/>
                      <a:ea typeface="默认字体"/>
                      <a:cs typeface="+mn-cs"/>
                      <a:sym typeface="思源黑体 CN Normal"/>
                    </a:rPr>
                    <a:t>的配置。</a:t>
                  </a:r>
                  <a:endParaRPr/>
                </a:p>
                <a:p>
                  <a:pPr marL="0" lvl="0" indent="0" algn="l" defTabSz="914400">
                    <a:lnSpc>
                      <a:spcPct val="130000"/>
                    </a:lnSpc>
                    <a:buNone/>
                    <a:defRPr sz="1800">
                      <a:solidFill>
                        <a:schemeClr val="tx1">
                          <a:alpha val="100000"/>
                        </a:schemeClr>
                      </a:solidFill>
                      <a:latin typeface="Arial"/>
                      <a:ea typeface="黑体"/>
                      <a:cs typeface="+mn-cs"/>
                    </a:defRPr>
                  </a:pPr>
                  <a:r>
                    <a:rPr lang="zh-CN" sz="1200" b="0">
                      <a:solidFill>
                        <a:schemeClr val="bg1">
                          <a:alpha val="100000"/>
                        </a:schemeClr>
                      </a:solidFill>
                      <a:latin typeface="默认字体"/>
                      <a:ea typeface="默认字体"/>
                      <a:cs typeface="+mn-cs"/>
                      <a:sym typeface="思源黑体 CN Normal"/>
                    </a:rPr>
                    <a:t>它提供了一堆依赖打包，并已经按照使用习惯解决了依赖问题。</a:t>
                  </a:r>
                  <a:br>
                    <a:rPr/>
                  </a:br>
                  <a:endParaRPr/>
                </a:p>
              </p:txBody>
            </p:sp>
            <p:cxnSp>
              <p:nvCxnSpPr>
                <p:cNvPr id="449" name="直接连接符 11"/>
                <p:cNvCxnSpPr/>
                <p:nvPr/>
              </p:nvCxnSpPr>
              <p:spPr>
                <a:xfrm>
                  <a:off x="2655868" y="3591800"/>
                  <a:ext cx="353036" cy="0"/>
                </a:xfrm>
                <a:prstGeom prst="line">
                  <a:avLst/>
                </a:prstGeom>
                <a:ln w="1587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450" name="图片 44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65860" y="2387937"/>
              <a:ext cx="660281" cy="633677"/>
            </a:xfrm>
            <a:prstGeom prst="rect">
              <a:avLst/>
            </a:prstGeom>
          </p:spPr>
        </p:pic>
      </p:grpSp>
      <p:grpSp>
        <p:nvGrpSpPr>
          <p:cNvPr id="451" name="组合 450"/>
          <p:cNvGrpSpPr/>
          <p:nvPr/>
        </p:nvGrpSpPr>
        <p:grpSpPr>
          <a:xfrm>
            <a:off x="7912860" y="1747276"/>
            <a:ext cx="2951255" cy="4200792"/>
            <a:chOff x="7912860" y="1747276"/>
            <a:chExt cx="2951255" cy="4200792"/>
          </a:xfrm>
        </p:grpSpPr>
        <p:grpSp>
          <p:nvGrpSpPr>
            <p:cNvPr id="452" name="组合 451"/>
            <p:cNvGrpSpPr/>
            <p:nvPr/>
          </p:nvGrpSpPr>
          <p:grpSpPr>
            <a:xfrm>
              <a:off x="7912860" y="1747276"/>
              <a:ext cx="2951255" cy="4200792"/>
              <a:chOff x="7903373" y="1747276"/>
              <a:chExt cx="2946972" cy="4104395"/>
            </a:xfrm>
          </p:grpSpPr>
          <p:sp>
            <p:nvSpPr>
              <p:cNvPr id="453" name="矩形 26"/>
              <p:cNvSpPr/>
              <p:nvPr/>
            </p:nvSpPr>
            <p:spPr>
              <a:xfrm>
                <a:off x="7903373" y="1747276"/>
                <a:ext cx="2946972" cy="4104395"/>
              </a:xfrm>
              <a:prstGeom prst="rect">
                <a:avLst/>
              </a:prstGeom>
              <a:solidFill>
                <a:schemeClr val="accent1">
                  <a:alpha val="100000"/>
                </a:schemeClr>
              </a:solidFill>
              <a:ln w="19050">
                <a:noFill/>
                <a:prstDash val="solid"/>
                <a:miter lim="800000"/>
              </a:ln>
              <a:effectLst>
                <a:outerShdw blurRad="203200" dist="127000" dir="5400000" sx="87000" sy="87000" algn="t" rotWithShape="0">
                  <a:schemeClr val="accent1">
                    <a:alpha val="5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83942" tIns="41971" rIns="83942" bIns="41971" rtlCol="0" anchor="ctr"/>
              <a:lstStyle/>
              <a:p>
                <a:pPr algn="ctr"/>
                <a:endParaRPr lang="zh-CN" sz="1650">
                  <a:solidFill>
                    <a:schemeClr val="tx1">
                      <a:alpha val="100000"/>
                    </a:schemeClr>
                  </a:solidFill>
                  <a:latin typeface="默认字体"/>
                  <a:ea typeface="默认字体"/>
                  <a:cs typeface="+mn-cs"/>
                  <a:sym typeface="思源黑体 CN Normal"/>
                </a:endParaRPr>
              </a:p>
            </p:txBody>
          </p:sp>
          <p:sp>
            <p:nvSpPr>
              <p:cNvPr id="454" name="椭圆 32"/>
              <p:cNvSpPr/>
              <p:nvPr/>
            </p:nvSpPr>
            <p:spPr>
              <a:xfrm>
                <a:off x="8954455" y="2245833"/>
                <a:ext cx="844808" cy="84480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152400" dist="139700" dir="5400000" sx="97000" sy="97000" algn="t" rotWithShape="0">
                  <a:prstClr val="black">
                    <a:alpha val="24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sz="1200">
                  <a:solidFill>
                    <a:schemeClr val="tx1">
                      <a:alpha val="100000"/>
                    </a:schemeClr>
                  </a:solidFill>
                  <a:latin typeface="默认字体"/>
                  <a:ea typeface="默认字体"/>
                  <a:cs typeface="+mn-cs"/>
                  <a:sym typeface="思源黑体 CN Normal"/>
                </a:endParaRPr>
              </a:p>
            </p:txBody>
          </p:sp>
          <p:grpSp>
            <p:nvGrpSpPr>
              <p:cNvPr id="455" name="组合 454"/>
              <p:cNvGrpSpPr/>
              <p:nvPr/>
            </p:nvGrpSpPr>
            <p:grpSpPr>
              <a:xfrm>
                <a:off x="8026849" y="3170042"/>
                <a:ext cx="2700020" cy="2478312"/>
                <a:chOff x="1499621" y="3170042"/>
                <a:chExt cx="2700020" cy="2478312"/>
              </a:xfrm>
            </p:grpSpPr>
            <p:sp>
              <p:nvSpPr>
                <p:cNvPr id="456" name="稿定PPT-10-1" descr="{&quot;isTemplate&quot;:true,&quot;type&quot;:&quot;title&quot;,&quot;canOmit&quot;:false,&quot;range&quot;:0}"/>
                <p:cNvSpPr txBox="1"/>
                <p:nvPr/>
              </p:nvSpPr>
              <p:spPr>
                <a:xfrm>
                  <a:off x="1499621" y="3170042"/>
                  <a:ext cx="2700020" cy="37639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 wrap="none" lIns="64008" tIns="32004" rIns="64008" bIns="32004" anchor="ctr" anchorCtr="0">
                  <a:noAutofit/>
                </a:bodyPr>
                <a:lstStyle/>
                <a:p>
                  <a:pPr marL="0" lvl="0" indent="0" algn="ctr" defTabSz="913765">
                    <a:lnSpc>
                      <a:spcPct val="100000"/>
                    </a:lnSpc>
                    <a:buSzPct val="25000"/>
                    <a:buNone/>
                    <a:defRPr sz="1800">
                      <a:solidFill>
                        <a:schemeClr val="tx1">
                          <a:alpha val="100000"/>
                        </a:schemeClr>
                      </a:solidFill>
                      <a:latin typeface="等线"/>
                      <a:ea typeface="等线"/>
                      <a:cs typeface="+mn-cs"/>
                    </a:defRPr>
                  </a:pPr>
                  <a:r>
                    <a:rPr lang="en-US" sz="1200">
                      <a:solidFill>
                        <a:schemeClr val="bg1">
                          <a:alpha val="100000"/>
                        </a:schemeClr>
                      </a:solidFill>
                      <a:latin typeface="默认字体"/>
                      <a:ea typeface="默认字体"/>
                      <a:cs typeface="+mn-cs"/>
                      <a:sym typeface="思源黑体 CN Normal"/>
                    </a:rPr>
                    <a:t>Vue</a:t>
                  </a:r>
                  <a:endParaRPr/>
                </a:p>
              </p:txBody>
            </p:sp>
            <p:sp>
              <p:nvSpPr>
                <p:cNvPr id="457" name="稿定PPT-10-2" descr="{&quot;isTemplate&quot;:true,&quot;type&quot;:&quot;content&quot;,&quot;canOmit&quot;:false,&quot;range&quot;:0}"/>
                <p:cNvSpPr txBox="1"/>
                <p:nvPr/>
              </p:nvSpPr>
              <p:spPr>
                <a:xfrm>
                  <a:off x="1499621" y="3637163"/>
                  <a:ext cx="2700020" cy="201119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 wrap="square" lIns="64008" tIns="32004" rIns="64008" bIns="32004" anchor="t" anchorCtr="0">
                  <a:noAutofit/>
                </a:bodyPr>
                <a:lstStyle/>
                <a:p>
                  <a:pPr marL="0" indent="0" algn="l">
                    <a:lnSpc>
                      <a:spcPct val="130000"/>
                    </a:lnSpc>
                    <a:buNone/>
                  </a:pPr>
                  <a:r>
                    <a:rPr lang="zh-CN" sz="1200" b="0">
                      <a:solidFill>
                        <a:schemeClr val="bg1">
                          <a:alpha val="100000"/>
                        </a:schemeClr>
                      </a:solidFill>
                      <a:latin typeface="默认字体"/>
                      <a:ea typeface="默认字体"/>
                      <a:cs typeface="+mn-cs"/>
                      <a:sym typeface="思源黑体 CN Normal"/>
                    </a:rPr>
                    <a:t>网页端的开发采用Vue 3作为主框架，配合Vite进行开发和构建，使用Pinia作为状态管理工具，并借助Apifox进行 API 文档管理和测试。</a:t>
                  </a:r>
                  <a:endParaRPr/>
                </a:p>
                <a:p>
                  <a:pPr marL="0" indent="0" algn="l">
                    <a:lnSpc>
                      <a:spcPct val="130000"/>
                    </a:lnSpc>
                    <a:buNone/>
                  </a:pPr>
                  <a:endParaRPr lang="zh-CN" sz="1200" b="0">
                    <a:solidFill>
                      <a:schemeClr val="bg1">
                        <a:alpha val="100000"/>
                      </a:schemeClr>
                    </a:solidFill>
                    <a:latin typeface="默认字体"/>
                    <a:ea typeface="默认字体"/>
                    <a:cs typeface="+mn-cs"/>
                    <a:sym typeface="思源黑体 CN Normal"/>
                  </a:endParaRPr>
                </a:p>
                <a:p>
                  <a:pPr marL="0" indent="0" algn="l">
                    <a:lnSpc>
                      <a:spcPct val="130000"/>
                    </a:lnSpc>
                    <a:buNone/>
                  </a:pPr>
                  <a:r>
                    <a:rPr lang="zh-CN" sz="1200" b="0">
                      <a:solidFill>
                        <a:schemeClr val="bg1">
                          <a:alpha val="100000"/>
                        </a:schemeClr>
                      </a:solidFill>
                      <a:latin typeface="默认字体"/>
                      <a:ea typeface="默认字体"/>
                      <a:cs typeface="+mn-cs"/>
                      <a:sym typeface="思源黑体 CN Normal"/>
                    </a:rPr>
                    <a:t>Vue 3 是一个用于构建用户界面的现代JavaScript框架，特别适合创建交互性强的单页应用。</a:t>
                  </a:r>
                  <a:endParaRPr/>
                </a:p>
              </p:txBody>
            </p:sp>
            <p:cxnSp>
              <p:nvCxnSpPr>
                <p:cNvPr id="458" name="直接连接符 11"/>
                <p:cNvCxnSpPr/>
                <p:nvPr/>
              </p:nvCxnSpPr>
              <p:spPr>
                <a:xfrm>
                  <a:off x="2655868" y="3591800"/>
                  <a:ext cx="353036" cy="0"/>
                </a:xfrm>
                <a:prstGeom prst="line">
                  <a:avLst/>
                </a:prstGeom>
                <a:ln w="1587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459" name="图片 45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048865" y="2479374"/>
              <a:ext cx="679247" cy="631227"/>
            </a:xfrm>
            <a:prstGeom prst="rect">
              <a:avLst/>
            </a:prstGeom>
          </p:spPr>
        </p:pic>
      </p:grpSp>
      <p:grpSp>
        <p:nvGrpSpPr>
          <p:cNvPr id="460" name="组合 459"/>
          <p:cNvGrpSpPr/>
          <p:nvPr/>
        </p:nvGrpSpPr>
        <p:grpSpPr>
          <a:xfrm>
            <a:off x="1376145" y="1747276"/>
            <a:ext cx="2951255" cy="4200792"/>
            <a:chOff x="1376145" y="1747276"/>
            <a:chExt cx="2951255" cy="4200792"/>
          </a:xfrm>
        </p:grpSpPr>
        <p:grpSp>
          <p:nvGrpSpPr>
            <p:cNvPr id="461" name="组合 460"/>
            <p:cNvGrpSpPr/>
            <p:nvPr/>
          </p:nvGrpSpPr>
          <p:grpSpPr>
            <a:xfrm>
              <a:off x="1376145" y="1747276"/>
              <a:ext cx="2951255" cy="4200792"/>
              <a:chOff x="1376145" y="1747276"/>
              <a:chExt cx="2946972" cy="4104395"/>
            </a:xfrm>
          </p:grpSpPr>
          <p:sp>
            <p:nvSpPr>
              <p:cNvPr id="462" name="矩形 8"/>
              <p:cNvSpPr/>
              <p:nvPr/>
            </p:nvSpPr>
            <p:spPr>
              <a:xfrm>
                <a:off x="1376145" y="1747276"/>
                <a:ext cx="2946972" cy="4104395"/>
              </a:xfrm>
              <a:prstGeom prst="rect">
                <a:avLst/>
              </a:prstGeom>
              <a:solidFill>
                <a:schemeClr val="accent1">
                  <a:alpha val="100000"/>
                </a:schemeClr>
              </a:solidFill>
              <a:ln w="19050">
                <a:noFill/>
                <a:prstDash val="solid"/>
                <a:miter lim="800000"/>
              </a:ln>
              <a:effectLst>
                <a:outerShdw blurRad="203200" dist="127000" dir="5400000" sx="87000" sy="87000" algn="t" rotWithShape="0">
                  <a:schemeClr val="accent1">
                    <a:alpha val="5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83942" tIns="41971" rIns="83942" bIns="41971" rtlCol="0" anchor="ctr"/>
              <a:lstStyle/>
              <a:p>
                <a:pPr algn="ctr"/>
                <a:endParaRPr lang="zh-CN" sz="1650">
                  <a:solidFill>
                    <a:schemeClr val="tx1">
                      <a:alpha val="100000"/>
                    </a:schemeClr>
                  </a:solidFill>
                  <a:latin typeface="默认字体"/>
                  <a:ea typeface="默认字体"/>
                  <a:cs typeface="+mn-cs"/>
                  <a:sym typeface="思源黑体 CN Normal"/>
                </a:endParaRPr>
              </a:p>
            </p:txBody>
          </p:sp>
          <p:grpSp>
            <p:nvGrpSpPr>
              <p:cNvPr id="463" name="组合 462"/>
              <p:cNvGrpSpPr/>
              <p:nvPr/>
            </p:nvGrpSpPr>
            <p:grpSpPr>
              <a:xfrm>
                <a:off x="1499621" y="3170042"/>
                <a:ext cx="2700020" cy="2478312"/>
                <a:chOff x="1499621" y="3170042"/>
                <a:chExt cx="2700020" cy="2478312"/>
              </a:xfrm>
            </p:grpSpPr>
            <p:sp>
              <p:nvSpPr>
                <p:cNvPr id="464" name="稿定PPT-10-1" descr="{&quot;isTemplate&quot;:true,&quot;type&quot;:&quot;title&quot;,&quot;canOmit&quot;:false,&quot;range&quot;:0}"/>
                <p:cNvSpPr txBox="1"/>
                <p:nvPr/>
              </p:nvSpPr>
              <p:spPr>
                <a:xfrm>
                  <a:off x="1499621" y="3170042"/>
                  <a:ext cx="2700020" cy="37639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 wrap="none" lIns="64008" tIns="32004" rIns="64008" bIns="32004" anchor="ctr" anchorCtr="0">
                  <a:noAutofit/>
                </a:bodyPr>
                <a:lstStyle/>
                <a:p>
                  <a:pPr marL="0" lvl="0" indent="0" algn="ctr" defTabSz="913765">
                    <a:lnSpc>
                      <a:spcPct val="100000"/>
                    </a:lnSpc>
                    <a:buSzPct val="25000"/>
                    <a:buNone/>
                    <a:defRPr sz="1800">
                      <a:solidFill>
                        <a:schemeClr val="tx1">
                          <a:alpha val="100000"/>
                        </a:schemeClr>
                      </a:solidFill>
                      <a:latin typeface="等线"/>
                      <a:ea typeface="等线"/>
                      <a:cs typeface="+mn-cs"/>
                    </a:defRPr>
                  </a:pPr>
                  <a:r>
                    <a:rPr lang="en-US" sz="1200">
                      <a:solidFill>
                        <a:schemeClr val="bg1">
                          <a:alpha val="100000"/>
                        </a:schemeClr>
                      </a:solidFill>
                      <a:latin typeface="默认字体"/>
                      <a:ea typeface="默认字体"/>
                      <a:cs typeface="+mn-cs"/>
                      <a:sym typeface="思源黑体 CN Normal"/>
                    </a:rPr>
                    <a:t>Flutter</a:t>
                  </a:r>
                  <a:endParaRPr/>
                </a:p>
              </p:txBody>
            </p:sp>
            <p:sp>
              <p:nvSpPr>
                <p:cNvPr id="465" name="稿定PPT-10-2" descr="{&quot;isTemplate&quot;:true,&quot;type&quot;:&quot;content&quot;,&quot;canOmit&quot;:false,&quot;range&quot;:0}"/>
                <p:cNvSpPr txBox="1"/>
                <p:nvPr/>
              </p:nvSpPr>
              <p:spPr>
                <a:xfrm>
                  <a:off x="1499621" y="3637163"/>
                  <a:ext cx="2700020" cy="201119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 wrap="square" lIns="64008" tIns="32004" rIns="64008" bIns="32004" anchor="t" anchorCtr="0">
                  <a:noAutofit/>
                </a:bodyPr>
                <a:lstStyle/>
                <a:p>
                  <a:pPr marL="0" lvl="0" indent="0" algn="l" defTabSz="914400">
                    <a:lnSpc>
                      <a:spcPct val="100000"/>
                    </a:lnSpc>
                    <a:defRPr sz="1800">
                      <a:solidFill>
                        <a:schemeClr val="tx1">
                          <a:alpha val="100000"/>
                        </a:schemeClr>
                      </a:solidFill>
                      <a:latin typeface="Arial"/>
                      <a:ea typeface="黑体"/>
                      <a:cs typeface="+mn-cs"/>
                    </a:defRPr>
                  </a:pPr>
                  <a:r>
                    <a:rPr lang="zh-CN" sz="1200" b="0">
                      <a:solidFill>
                        <a:schemeClr val="bg1">
                          <a:alpha val="100000"/>
                        </a:schemeClr>
                      </a:solidFill>
                      <a:latin typeface="默认字体"/>
                      <a:ea typeface="默认字体"/>
                      <a:cs typeface="+mn-cs"/>
                      <a:sym typeface="思源黑体 CN Normal"/>
                    </a:rPr>
                    <a:t>Flutter是谷歌推出的一款高性能、跨平台的UI框架，它允许开发者通过一套代码同时支持iOS、Android、Windows、Mac以及Linux等多个平台，且能达到原生应用的性能。</a:t>
                  </a:r>
                  <a:endParaRPr/>
                </a:p>
                <a:p>
                  <a:pPr marL="0" lvl="0" indent="0" algn="l" defTabSz="914400">
                    <a:lnSpc>
                      <a:spcPct val="100000"/>
                    </a:lnSpc>
                    <a:defRPr sz="1800">
                      <a:solidFill>
                        <a:schemeClr val="tx1">
                          <a:alpha val="100000"/>
                        </a:schemeClr>
                      </a:solidFill>
                      <a:latin typeface="Arial"/>
                      <a:ea typeface="黑体"/>
                      <a:cs typeface="+mn-cs"/>
                    </a:defRPr>
                  </a:pPr>
                  <a:endParaRPr lang="en-US" sz="1200" b="0">
                    <a:solidFill>
                      <a:schemeClr val="bg1">
                        <a:alpha val="100000"/>
                      </a:schemeClr>
                    </a:solidFill>
                    <a:latin typeface="默认字体"/>
                    <a:ea typeface="默认字体"/>
                    <a:cs typeface="+mn-cs"/>
                    <a:sym typeface="思源黑体 CN Normal"/>
                  </a:endParaRPr>
                </a:p>
                <a:p>
                  <a:pPr marL="0" lvl="0" algn="l" defTabSz="914400">
                    <a:lnSpc>
                      <a:spcPct val="100000"/>
                    </a:lnSpc>
                    <a:defRPr sz="1800">
                      <a:solidFill>
                        <a:schemeClr val="tx1">
                          <a:alpha val="100000"/>
                        </a:schemeClr>
                      </a:solidFill>
                      <a:latin typeface="Arial"/>
                      <a:ea typeface="黑体"/>
                      <a:cs typeface="+mn-cs"/>
                    </a:defRPr>
                  </a:pPr>
                  <a:r>
                    <a:rPr lang="zh-CN" sz="1200" b="0">
                      <a:solidFill>
                        <a:schemeClr val="bg1">
                          <a:alpha val="100000"/>
                        </a:schemeClr>
                      </a:solidFill>
                      <a:latin typeface="默认字体"/>
                      <a:ea typeface="默认字体"/>
                      <a:cs typeface="+mn-cs"/>
                      <a:sym typeface="思源黑体 CN Normal"/>
                    </a:rPr>
                    <a:t>Flutter主要基于Dart语言进行开发。Dart是一种类型安全、支持JIT（即时编译）和AOT（提前编译）的编程语言。</a:t>
                  </a:r>
                  <a:endParaRPr/>
                </a:p>
              </p:txBody>
            </p:sp>
            <p:cxnSp>
              <p:nvCxnSpPr>
                <p:cNvPr id="466" name="直接连接符 11"/>
                <p:cNvCxnSpPr/>
                <p:nvPr/>
              </p:nvCxnSpPr>
              <p:spPr>
                <a:xfrm>
                  <a:off x="2655868" y="3591800"/>
                  <a:ext cx="353036" cy="0"/>
                </a:xfrm>
                <a:prstGeom prst="line">
                  <a:avLst/>
                </a:prstGeom>
                <a:ln w="1587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67" name="椭圆 16"/>
              <p:cNvSpPr/>
              <p:nvPr/>
            </p:nvSpPr>
            <p:spPr>
              <a:xfrm>
                <a:off x="2427227" y="2245833"/>
                <a:ext cx="844808" cy="84480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152400" dist="139700" dir="5400000" sx="97000" sy="97000" algn="t" rotWithShape="0">
                  <a:prstClr val="black">
                    <a:alpha val="24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sz="1200">
                  <a:solidFill>
                    <a:schemeClr val="tx1">
                      <a:alpha val="100000"/>
                    </a:schemeClr>
                  </a:solidFill>
                  <a:latin typeface="默认字体"/>
                  <a:ea typeface="默认字体"/>
                  <a:cs typeface="+mn-cs"/>
                  <a:sym typeface="思源黑体 CN Normal"/>
                </a:endParaRPr>
              </a:p>
            </p:txBody>
          </p:sp>
        </p:grpSp>
        <p:pic>
          <p:nvPicPr>
            <p:cNvPr id="468" name="图片 46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49724" y="2274887"/>
              <a:ext cx="876807" cy="835714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4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/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 descr="{&quot;isTemplate&quot;:true,&quot;type&quot;:&quot;page&quot;,&quot;originSlideId&quot;:&quot;b1ad43b8&quot;}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文本框 469" descr="{&quot;isTemplate&quot;:true,&quot;type&quot;:&quot;title&quot;,&quot;canOmit&quot;:false,&quot;range&quot;:0}"/>
          <p:cNvSpPr txBox="1"/>
          <p:nvPr/>
        </p:nvSpPr>
        <p:spPr>
          <a:xfrm>
            <a:off x="660396" y="418039"/>
            <a:ext cx="10668000" cy="520700"/>
          </a:xfrm>
          <a:prstGeom prst="rect">
            <a:avLst/>
          </a:prstGeom>
          <a:noFill/>
        </p:spPr>
        <p:txBody>
          <a:bodyPr wrap="square" lIns="90000" tIns="46800" rIns="90000" bIns="46800" rtlCol="0" anchor="b" anchorCtr="0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zh-CN" sz="2800" b="1">
                <a:latin typeface="默认字体"/>
                <a:ea typeface="默认字体"/>
                <a:cs typeface="+mn-cs"/>
              </a:rPr>
              <a:t>数据库表</a:t>
            </a:r>
            <a:endParaRPr/>
          </a:p>
        </p:txBody>
      </p:sp>
      <p:pic>
        <p:nvPicPr>
          <p:cNvPr id="471" name="图片 47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396" y="1123537"/>
            <a:ext cx="11450872" cy="4393476"/>
          </a:xfrm>
          <a:prstGeom prst="rect">
            <a:avLst/>
          </a:prstGeom>
        </p:spPr>
      </p:pic>
      <p:sp>
        <p:nvSpPr>
          <p:cNvPr id="472" name="文本框 471"/>
          <p:cNvSpPr txBox="1"/>
          <p:nvPr/>
        </p:nvSpPr>
        <p:spPr>
          <a:xfrm>
            <a:off x="1221777" y="5955545"/>
            <a:ext cx="8769350" cy="36830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lstStyle/>
          <a:p>
            <a:r>
              <a:rPr lang="zh-CN"/>
              <a:t>公网</a:t>
            </a:r>
            <a:r>
              <a:rPr lang="en-US"/>
              <a:t>ip</a:t>
            </a:r>
            <a:r>
              <a:rPr lang="zh-CN"/>
              <a:t>：</a:t>
            </a:r>
            <a:r>
              <a:rPr lang="en-US"/>
              <a:t>http://116.205.181.81</a:t>
            </a:r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 descr="{&quot;isTemplate&quot;:true,&quot;type&quot;:&quot;page&quot;,&quot;originSlideId&quot;:&quot;b1ad43b8&quot;}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文本框 473" descr="{&quot;isTemplate&quot;:true,&quot;type&quot;:&quot;title&quot;,&quot;canOmit&quot;:false,&quot;range&quot;:0}"/>
          <p:cNvSpPr txBox="1"/>
          <p:nvPr/>
        </p:nvSpPr>
        <p:spPr>
          <a:xfrm>
            <a:off x="660396" y="418039"/>
            <a:ext cx="10668000" cy="520700"/>
          </a:xfrm>
          <a:prstGeom prst="rect">
            <a:avLst/>
          </a:prstGeom>
          <a:noFill/>
        </p:spPr>
        <p:txBody>
          <a:bodyPr wrap="square" lIns="90000" tIns="46800" rIns="90000" bIns="46800" rtlCol="0" anchor="b" anchorCtr="0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zh-CN" sz="2800" b="1">
                <a:latin typeface="默认字体"/>
                <a:ea typeface="默认字体"/>
                <a:cs typeface="+mn-cs"/>
              </a:rPr>
              <a:t>代码实现</a:t>
            </a:r>
            <a:endParaRPr/>
          </a:p>
        </p:txBody>
      </p:sp>
      <p:sp>
        <p:nvSpPr>
          <p:cNvPr id="475" name="文本框 474"/>
          <p:cNvSpPr txBox="1"/>
          <p:nvPr/>
        </p:nvSpPr>
        <p:spPr>
          <a:xfrm>
            <a:off x="1392044" y="938739"/>
            <a:ext cx="10327887" cy="64134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t>后端采用 Spring Boot 框架。Spring Boot 是一个基于 Spring 框架的快速开发框架，旨在简化 Java 应用程序的构建和配置。它提供了自动配置、内嵌服务器等功能，极大地提高了开发效率。</a:t>
            </a:r>
          </a:p>
        </p:txBody>
      </p:sp>
      <p:pic>
        <p:nvPicPr>
          <p:cNvPr id="476" name="图片 47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161" y="1685702"/>
            <a:ext cx="10150541" cy="4657472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 descr="{&quot;isTemplate&quot;:true,&quot;type&quot;:&quot;page&quot;,&quot;originSlideId&quot;:&quot;b1ad43b8&quot;}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文本框 477" descr="{&quot;isTemplate&quot;:true,&quot;type&quot;:&quot;title&quot;,&quot;canOmit&quot;:false,&quot;range&quot;:0}"/>
          <p:cNvSpPr txBox="1"/>
          <p:nvPr/>
        </p:nvSpPr>
        <p:spPr>
          <a:xfrm>
            <a:off x="660396" y="418039"/>
            <a:ext cx="10668000" cy="520700"/>
          </a:xfrm>
          <a:prstGeom prst="rect">
            <a:avLst/>
          </a:prstGeom>
          <a:noFill/>
        </p:spPr>
        <p:txBody>
          <a:bodyPr wrap="square" lIns="90000" tIns="46800" rIns="90000" bIns="46800" rtlCol="0" anchor="b" anchorCtr="0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zh-CN" sz="2800" b="1">
                <a:latin typeface="默认字体"/>
                <a:ea typeface="默认字体"/>
                <a:cs typeface="+mn-cs"/>
              </a:rPr>
              <a:t>接口实现</a:t>
            </a:r>
            <a:endParaRPr/>
          </a:p>
        </p:txBody>
      </p:sp>
      <p:pic>
        <p:nvPicPr>
          <p:cNvPr id="479" name="图片 47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396" y="938739"/>
            <a:ext cx="3320766" cy="5503126"/>
          </a:xfrm>
          <a:prstGeom prst="rect">
            <a:avLst/>
          </a:prstGeom>
        </p:spPr>
      </p:pic>
      <p:pic>
        <p:nvPicPr>
          <p:cNvPr id="480" name="图片 47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1884" y="518400"/>
            <a:ext cx="6335942" cy="2786158"/>
          </a:xfrm>
          <a:prstGeom prst="rect">
            <a:avLst/>
          </a:prstGeom>
        </p:spPr>
      </p:pic>
      <p:pic>
        <p:nvPicPr>
          <p:cNvPr id="481" name="图片 48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1884" y="3429000"/>
            <a:ext cx="6335943" cy="2969049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 descr="{&quot;isTemplate&quot;:true,&quot;type&quot;:&quot;page&quot;,&quot;originSlideId&quot;:&quot;b1ad43b8&quot;}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文本框 482" descr="{&quot;isTemplate&quot;:true,&quot;type&quot;:&quot;title&quot;,&quot;canOmit&quot;:false,&quot;range&quot;:0}"/>
          <p:cNvSpPr txBox="1"/>
          <p:nvPr/>
        </p:nvSpPr>
        <p:spPr>
          <a:xfrm>
            <a:off x="660396" y="392639"/>
            <a:ext cx="10668000" cy="520700"/>
          </a:xfrm>
          <a:prstGeom prst="rect">
            <a:avLst/>
          </a:prstGeom>
          <a:noFill/>
        </p:spPr>
        <p:txBody>
          <a:bodyPr wrap="square" lIns="90000" tIns="46800" rIns="90000" bIns="46800" rtlCol="0" anchor="b" anchorCtr="0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zh-CN" sz="2800" b="1">
                <a:latin typeface="默认字体"/>
                <a:ea typeface="默认字体"/>
                <a:cs typeface="+mn-cs"/>
              </a:rPr>
              <a:t>代码实现</a:t>
            </a:r>
            <a:endParaRPr/>
          </a:p>
        </p:txBody>
      </p:sp>
      <p:pic>
        <p:nvPicPr>
          <p:cNvPr id="484" name="图片 48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680" y="5241828"/>
            <a:ext cx="11585431" cy="1576502"/>
          </a:xfrm>
          <a:prstGeom prst="rect">
            <a:avLst/>
          </a:prstGeom>
        </p:spPr>
      </p:pic>
      <p:pic>
        <p:nvPicPr>
          <p:cNvPr id="485" name="图片 48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6948" y="846741"/>
            <a:ext cx="4719394" cy="3579539"/>
          </a:xfrm>
          <a:prstGeom prst="rect">
            <a:avLst/>
          </a:prstGeom>
        </p:spPr>
      </p:pic>
      <p:sp>
        <p:nvSpPr>
          <p:cNvPr id="486" name="文本框 485"/>
          <p:cNvSpPr txBox="1"/>
          <p:nvPr/>
        </p:nvSpPr>
        <p:spPr>
          <a:xfrm>
            <a:off x="7444157" y="4550492"/>
            <a:ext cx="3079750" cy="36830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lstStyle/>
          <a:p>
            <a:r>
              <a:rPr lang="zh-CN"/>
              <a:t>统计帖子数，出勤数等</a:t>
            </a:r>
            <a:endParaRPr/>
          </a:p>
        </p:txBody>
      </p:sp>
      <p:pic>
        <p:nvPicPr>
          <p:cNvPr id="487" name="图片 48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035" y="859441"/>
            <a:ext cx="4662003" cy="3548316"/>
          </a:xfrm>
          <a:prstGeom prst="rect">
            <a:avLst/>
          </a:prstGeom>
        </p:spPr>
      </p:pic>
      <p:sp>
        <p:nvSpPr>
          <p:cNvPr id="488" name="文本框 487"/>
          <p:cNvSpPr txBox="1"/>
          <p:nvPr/>
        </p:nvSpPr>
        <p:spPr>
          <a:xfrm>
            <a:off x="853787" y="4500311"/>
            <a:ext cx="3549650" cy="36830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lstStyle/>
          <a:p>
            <a:r>
              <a:rPr lang="zh-CN"/>
              <a:t>创建课程，题库</a:t>
            </a:r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文本框 489"/>
          <p:cNvSpPr txBox="1"/>
          <p:nvPr/>
        </p:nvSpPr>
        <p:spPr>
          <a:xfrm>
            <a:off x="4976880" y="2971800"/>
            <a:ext cx="2315742" cy="92333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 wrap="square">
            <a:spAutoFit/>
          </a:bodyPr>
          <a:lstStyle/>
          <a:p>
            <a:r>
              <a:rPr lang="en-US" altLang="zh-CN" sz="5400" b="1" dirty="0">
                <a:solidFill>
                  <a:schemeClr val="accent4">
                    <a:alpha val="100000"/>
                  </a:schemeClr>
                </a:solidFill>
              </a:rPr>
              <a:t>XXX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/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 descr="{&quot;isTemplate&quot;:true,&quot;type&quot;:&quot;page&quot;,&quot;originSlideId&quot;:&quot;b1ad43b8&quot;}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文本框 491" descr="{&quot;isTemplate&quot;:true,&quot;type&quot;:&quot;title&quot;,&quot;canOmit&quot;:false,&quot;range&quot;:0}"/>
          <p:cNvSpPr txBox="1"/>
          <p:nvPr/>
        </p:nvSpPr>
        <p:spPr>
          <a:xfrm>
            <a:off x="660396" y="418039"/>
            <a:ext cx="10668000" cy="520700"/>
          </a:xfrm>
          <a:prstGeom prst="rect">
            <a:avLst/>
          </a:prstGeom>
          <a:noFill/>
        </p:spPr>
        <p:txBody>
          <a:bodyPr wrap="square" lIns="90000" tIns="46800" rIns="90000" bIns="46800" rtlCol="0" anchor="b" anchorCtr="0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zh-CN" sz="2800" b="1">
                <a:latin typeface="默认字体"/>
                <a:ea typeface="默认字体"/>
                <a:cs typeface="+mn-cs"/>
              </a:rPr>
              <a:t>概要设计</a:t>
            </a:r>
            <a:r>
              <a:rPr lang="en-US" sz="2800" b="1">
                <a:latin typeface="默认字体"/>
                <a:ea typeface="默认字体"/>
                <a:cs typeface="+mn-cs"/>
              </a:rPr>
              <a:t>——</a:t>
            </a:r>
            <a:r>
              <a:rPr lang="zh-CN" sz="2800" b="1">
                <a:latin typeface="默认字体"/>
                <a:ea typeface="默认字体"/>
                <a:cs typeface="+mn-cs"/>
              </a:rPr>
              <a:t>题库</a:t>
            </a:r>
            <a:endParaRPr/>
          </a:p>
        </p:txBody>
      </p:sp>
      <p:pic>
        <p:nvPicPr>
          <p:cNvPr id="493" name="图片 49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7262" y="938739"/>
            <a:ext cx="8855490" cy="5387566"/>
          </a:xfrm>
          <a:prstGeom prst="rect">
            <a:avLst/>
          </a:prstGeom>
        </p:spPr>
      </p:pic>
      <p:sp>
        <p:nvSpPr>
          <p:cNvPr id="494" name="文本框 493"/>
          <p:cNvSpPr txBox="1"/>
          <p:nvPr/>
        </p:nvSpPr>
        <p:spPr>
          <a:xfrm>
            <a:off x="4323460" y="6326305"/>
            <a:ext cx="10331450" cy="36830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/>
              <a:t>以教师为中心展开的题库部分</a:t>
            </a:r>
            <a:r>
              <a:rPr lang="en-US"/>
              <a:t>ER</a:t>
            </a:r>
            <a:r>
              <a:rPr lang="zh-CN"/>
              <a:t>图</a:t>
            </a:r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 descr="{&quot;isTemplate&quot;:true,&quot;type&quot;:&quot;page&quot;,&quot;originSlideId&quot;:&quot;b1ad43b8&quot;}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文本框 495" descr="{&quot;isTemplate&quot;:true,&quot;type&quot;:&quot;title&quot;,&quot;canOmit&quot;:false,&quot;range&quot;:0}"/>
          <p:cNvSpPr txBox="1"/>
          <p:nvPr/>
        </p:nvSpPr>
        <p:spPr>
          <a:xfrm>
            <a:off x="660396" y="418039"/>
            <a:ext cx="10668000" cy="520700"/>
          </a:xfrm>
          <a:prstGeom prst="rect">
            <a:avLst/>
          </a:prstGeom>
          <a:noFill/>
        </p:spPr>
        <p:txBody>
          <a:bodyPr wrap="square" lIns="90000" tIns="46800" rIns="90000" bIns="46800" rtlCol="0" anchor="b" anchorCtr="0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zh-CN" sz="2800" b="1">
                <a:latin typeface="默认字体"/>
                <a:ea typeface="默认字体"/>
                <a:cs typeface="+mn-cs"/>
              </a:rPr>
              <a:t>概要设计</a:t>
            </a:r>
            <a:r>
              <a:rPr lang="en-US" sz="2800" b="1">
                <a:latin typeface="默认字体"/>
                <a:ea typeface="默认字体"/>
                <a:cs typeface="+mn-cs"/>
              </a:rPr>
              <a:t>——</a:t>
            </a:r>
            <a:r>
              <a:rPr lang="zh-CN" sz="2800" b="1">
                <a:latin typeface="默认字体"/>
                <a:ea typeface="默认字体"/>
                <a:cs typeface="+mn-cs"/>
              </a:rPr>
              <a:t>题库</a:t>
            </a:r>
            <a:endParaRPr/>
          </a:p>
        </p:txBody>
      </p:sp>
      <p:pic>
        <p:nvPicPr>
          <p:cNvPr id="497" name="图片 49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396" y="1249026"/>
            <a:ext cx="3239811" cy="4359948"/>
          </a:xfrm>
          <a:prstGeom prst="rect">
            <a:avLst/>
          </a:prstGeom>
        </p:spPr>
      </p:pic>
      <p:pic>
        <p:nvPicPr>
          <p:cNvPr id="498" name="图片 49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0207" y="1249026"/>
            <a:ext cx="3640542" cy="3464233"/>
          </a:xfrm>
          <a:prstGeom prst="rect">
            <a:avLst/>
          </a:prstGeom>
        </p:spPr>
      </p:pic>
      <p:sp>
        <p:nvSpPr>
          <p:cNvPr id="499" name="文本框 498"/>
          <p:cNvSpPr txBox="1"/>
          <p:nvPr/>
        </p:nvSpPr>
        <p:spPr>
          <a:xfrm>
            <a:off x="3900207" y="5919261"/>
            <a:ext cx="10331450" cy="36830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/>
              <a:t>题目、题库、测试等实体数据表设计</a:t>
            </a:r>
            <a:endParaRPr/>
          </a:p>
        </p:txBody>
      </p:sp>
      <p:pic>
        <p:nvPicPr>
          <p:cNvPr id="500" name="图片 49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6593" y="1249026"/>
            <a:ext cx="4456246" cy="4648356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 descr="{&quot;isTemplate&quot;:true,&quot;type&quot;:&quot;page&quot;,&quot;originSlideId&quot;:&quot;b1ad43b8&quot;}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文本框 501" descr="{&quot;isTemplate&quot;:true,&quot;type&quot;:&quot;title&quot;,&quot;canOmit&quot;:false,&quot;range&quot;:0}"/>
          <p:cNvSpPr txBox="1"/>
          <p:nvPr/>
        </p:nvSpPr>
        <p:spPr>
          <a:xfrm>
            <a:off x="660396" y="418039"/>
            <a:ext cx="10668000" cy="520700"/>
          </a:xfrm>
          <a:prstGeom prst="rect">
            <a:avLst/>
          </a:prstGeom>
          <a:noFill/>
        </p:spPr>
        <p:txBody>
          <a:bodyPr wrap="square" lIns="90000" tIns="46800" rIns="90000" bIns="46800" rtlCol="0" anchor="b" anchorCtr="0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zh-CN" sz="2800" b="1">
                <a:latin typeface="默认字体"/>
                <a:ea typeface="默认字体"/>
                <a:cs typeface="+mn-cs"/>
              </a:rPr>
              <a:t>概要设计</a:t>
            </a:r>
            <a:r>
              <a:rPr lang="en-US" sz="2800" b="1">
                <a:latin typeface="默认字体"/>
                <a:ea typeface="默认字体"/>
                <a:cs typeface="+mn-cs"/>
              </a:rPr>
              <a:t>——</a:t>
            </a:r>
            <a:r>
              <a:rPr lang="zh-CN" sz="2800" b="1">
                <a:latin typeface="默认字体"/>
                <a:ea typeface="默认字体"/>
                <a:cs typeface="+mn-cs"/>
              </a:rPr>
              <a:t>题库</a:t>
            </a:r>
            <a:endParaRPr/>
          </a:p>
        </p:txBody>
      </p:sp>
      <p:sp>
        <p:nvSpPr>
          <p:cNvPr id="503" name="文本框 502"/>
          <p:cNvSpPr txBox="1"/>
          <p:nvPr/>
        </p:nvSpPr>
        <p:spPr>
          <a:xfrm>
            <a:off x="5238464" y="6120099"/>
            <a:ext cx="10331450" cy="36830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/>
              <a:t>初步的题库</a:t>
            </a:r>
            <a:r>
              <a:rPr lang="en-US"/>
              <a:t>UI</a:t>
            </a:r>
            <a:r>
              <a:rPr lang="zh-CN"/>
              <a:t>设计</a:t>
            </a:r>
            <a:endParaRPr/>
          </a:p>
        </p:txBody>
      </p:sp>
      <p:pic>
        <p:nvPicPr>
          <p:cNvPr id="504" name="图片 50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183" y="1162875"/>
            <a:ext cx="6309994" cy="4532250"/>
          </a:xfrm>
          <a:prstGeom prst="rect">
            <a:avLst/>
          </a:prstGeom>
        </p:spPr>
      </p:pic>
      <p:pic>
        <p:nvPicPr>
          <p:cNvPr id="505" name="图片 50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6556" y="678389"/>
            <a:ext cx="5079842" cy="5258557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 descr="{&quot;isTemplate&quot;:true,&quot;type&quot;:&quot;page&quot;,&quot;originSlideId&quot;:&quot;b1ad43b8&quot;}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文本框 506" descr="{&quot;isTemplate&quot;:true,&quot;type&quot;:&quot;title&quot;,&quot;canOmit&quot;:false,&quot;range&quot;:0}"/>
          <p:cNvSpPr txBox="1"/>
          <p:nvPr/>
        </p:nvSpPr>
        <p:spPr>
          <a:xfrm>
            <a:off x="660396" y="418039"/>
            <a:ext cx="10668000" cy="520700"/>
          </a:xfrm>
          <a:prstGeom prst="rect">
            <a:avLst/>
          </a:prstGeom>
          <a:noFill/>
        </p:spPr>
        <p:txBody>
          <a:bodyPr wrap="square" lIns="90000" tIns="46800" rIns="90000" bIns="46800" rtlCol="0" anchor="b" anchorCtr="0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zh-CN" sz="2800" b="1">
                <a:latin typeface="默认字体"/>
                <a:ea typeface="默认字体"/>
                <a:cs typeface="+mn-cs"/>
              </a:rPr>
              <a:t>详细设计</a:t>
            </a:r>
            <a:r>
              <a:rPr lang="en-US" sz="2800" b="1">
                <a:latin typeface="默认字体"/>
                <a:ea typeface="默认字体"/>
                <a:cs typeface="+mn-cs"/>
              </a:rPr>
              <a:t>——</a:t>
            </a:r>
            <a:r>
              <a:rPr lang="zh-CN" sz="2800" b="1">
                <a:latin typeface="默认字体"/>
                <a:ea typeface="默认字体"/>
                <a:cs typeface="+mn-cs"/>
              </a:rPr>
              <a:t>题库</a:t>
            </a:r>
            <a:endParaRPr/>
          </a:p>
        </p:txBody>
      </p:sp>
      <p:pic>
        <p:nvPicPr>
          <p:cNvPr id="508" name="图片 50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8175" y="0"/>
            <a:ext cx="3950938" cy="6179611"/>
          </a:xfrm>
          <a:prstGeom prst="rect">
            <a:avLst/>
          </a:prstGeom>
        </p:spPr>
      </p:pic>
      <p:sp>
        <p:nvSpPr>
          <p:cNvPr id="509" name="文本框 508"/>
          <p:cNvSpPr txBox="1"/>
          <p:nvPr/>
        </p:nvSpPr>
        <p:spPr>
          <a:xfrm>
            <a:off x="7568175" y="6293172"/>
            <a:ext cx="10331450" cy="36830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/>
              <a:t>教师与题库交互进行增删改查的序列图</a:t>
            </a:r>
            <a:endParaRPr/>
          </a:p>
        </p:txBody>
      </p:sp>
      <p:pic>
        <p:nvPicPr>
          <p:cNvPr id="510" name="图片 50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164" y="1897942"/>
            <a:ext cx="6890620" cy="3403577"/>
          </a:xfrm>
          <a:prstGeom prst="rect">
            <a:avLst/>
          </a:prstGeom>
        </p:spPr>
      </p:pic>
      <p:sp>
        <p:nvSpPr>
          <p:cNvPr id="511" name="文本框 510"/>
          <p:cNvSpPr txBox="1"/>
          <p:nvPr/>
        </p:nvSpPr>
        <p:spPr>
          <a:xfrm>
            <a:off x="2880520" y="5613196"/>
            <a:ext cx="10331450" cy="36830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/>
              <a:t>题库相关实体类图</a:t>
            </a:r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 descr="{&quot;isTemplate&quot;:true,&quot;type&quot;:&quot;page&quot;,&quot;originSlideId&quot;:&quot;b1ad43b8&quot;}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文本框 512" descr="{&quot;isTemplate&quot;:true,&quot;type&quot;:&quot;title&quot;,&quot;canOmit&quot;:false,&quot;range&quot;:0}"/>
          <p:cNvSpPr txBox="1"/>
          <p:nvPr/>
        </p:nvSpPr>
        <p:spPr>
          <a:xfrm>
            <a:off x="660396" y="418039"/>
            <a:ext cx="10668000" cy="520700"/>
          </a:xfrm>
          <a:prstGeom prst="rect">
            <a:avLst/>
          </a:prstGeom>
          <a:noFill/>
        </p:spPr>
        <p:txBody>
          <a:bodyPr wrap="square" lIns="90000" tIns="46800" rIns="90000" bIns="46800" rtlCol="0" anchor="b" anchorCtr="0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zh-CN" sz="2800" b="1">
                <a:latin typeface="默认字体"/>
                <a:ea typeface="默认字体"/>
                <a:cs typeface="+mn-cs"/>
              </a:rPr>
              <a:t>后端代码实现</a:t>
            </a:r>
            <a:endParaRPr/>
          </a:p>
        </p:txBody>
      </p:sp>
      <p:pic>
        <p:nvPicPr>
          <p:cNvPr id="514" name="图片 5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188" y="1577103"/>
            <a:ext cx="2667000" cy="977900"/>
          </a:xfrm>
          <a:prstGeom prst="rect">
            <a:avLst/>
          </a:prstGeom>
        </p:spPr>
      </p:pic>
      <p:sp>
        <p:nvSpPr>
          <p:cNvPr id="515" name="文本框 514"/>
          <p:cNvSpPr txBox="1"/>
          <p:nvPr/>
        </p:nvSpPr>
        <p:spPr>
          <a:xfrm>
            <a:off x="525292" y="2820181"/>
            <a:ext cx="10331450" cy="36830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/>
              <a:t>config</a:t>
            </a:r>
            <a:r>
              <a:rPr lang="zh-CN"/>
              <a:t>：前后端跨域和拦截器配置</a:t>
            </a:r>
            <a:endParaRPr/>
          </a:p>
        </p:txBody>
      </p:sp>
      <p:pic>
        <p:nvPicPr>
          <p:cNvPr id="516" name="图片 5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088" y="4070489"/>
            <a:ext cx="2997200" cy="1270000"/>
          </a:xfrm>
          <a:prstGeom prst="rect">
            <a:avLst/>
          </a:prstGeom>
        </p:spPr>
      </p:pic>
      <p:sp>
        <p:nvSpPr>
          <p:cNvPr id="517" name="文本框 516"/>
          <p:cNvSpPr txBox="1"/>
          <p:nvPr/>
        </p:nvSpPr>
        <p:spPr>
          <a:xfrm>
            <a:off x="157513" y="5513461"/>
            <a:ext cx="10331450" cy="36830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/>
              <a:t>utils</a:t>
            </a:r>
            <a:r>
              <a:rPr lang="zh-CN"/>
              <a:t>：拦截器、邮件发送器、</a:t>
            </a:r>
            <a:r>
              <a:rPr lang="en-US"/>
              <a:t>Jwt</a:t>
            </a:r>
            <a:r>
              <a:rPr lang="zh-CN"/>
              <a:t>生成器</a:t>
            </a:r>
            <a:endParaRPr/>
          </a:p>
        </p:txBody>
      </p:sp>
      <p:pic>
        <p:nvPicPr>
          <p:cNvPr id="518" name="图片 5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8296" y="1107614"/>
            <a:ext cx="3124200" cy="3060700"/>
          </a:xfrm>
          <a:prstGeom prst="rect">
            <a:avLst/>
          </a:prstGeom>
        </p:spPr>
      </p:pic>
      <p:sp>
        <p:nvSpPr>
          <p:cNvPr id="519" name="文本框 518"/>
          <p:cNvSpPr txBox="1"/>
          <p:nvPr/>
        </p:nvSpPr>
        <p:spPr>
          <a:xfrm>
            <a:off x="4696156" y="4337189"/>
            <a:ext cx="10331450" cy="36830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/>
              <a:t>控制层，定义</a:t>
            </a:r>
            <a:r>
              <a:rPr lang="en-US"/>
              <a:t>api</a:t>
            </a:r>
            <a:r>
              <a:rPr lang="zh-CN"/>
              <a:t>的调用方式</a:t>
            </a:r>
            <a:endParaRPr/>
          </a:p>
        </p:txBody>
      </p:sp>
      <p:pic>
        <p:nvPicPr>
          <p:cNvPr id="520" name="图片 5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63281" y="1120314"/>
            <a:ext cx="2997200" cy="3048000"/>
          </a:xfrm>
          <a:prstGeom prst="rect">
            <a:avLst/>
          </a:prstGeom>
        </p:spPr>
      </p:pic>
      <p:sp>
        <p:nvSpPr>
          <p:cNvPr id="521" name="文本框 520"/>
          <p:cNvSpPr txBox="1"/>
          <p:nvPr/>
        </p:nvSpPr>
        <p:spPr>
          <a:xfrm>
            <a:off x="8160254" y="4349889"/>
            <a:ext cx="10331450" cy="36830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/>
              <a:t>服务层，业务逻辑实现的核心代码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 descr="{&quot;isTemplate&quot;:true,&quot;type&quot;:2,&quot;originSlideId&quot;:&quot;000008&quot;}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Tencent" descr="{&quot;isTemplate&quot;:true,&quot;type&quot;:&quot;title&quot;,&quot;canOmit&quot;:false,&quot;range&quot;:0}"/>
          <p:cNvSpPr txBox="1"/>
          <p:nvPr/>
        </p:nvSpPr>
        <p:spPr>
          <a:xfrm>
            <a:off x="660400" y="3124200"/>
            <a:ext cx="10909300" cy="82550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1"/>
              </a:spcBef>
              <a:buNone/>
              <a:defRPr sz="4400" b="0" i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defRPr>
            </a:lvl1pPr>
          </a:lstStyle>
          <a:p>
            <a:pPr marL="0" indent="0">
              <a:lnSpc>
                <a:spcPct val="100000"/>
              </a:lnSpc>
              <a:buNone/>
            </a:pPr>
            <a:r>
              <a:rPr lang="zh-CN" sz="4800" b="1">
                <a:latin typeface="微软雅黑"/>
                <a:ea typeface="微软雅黑"/>
                <a:cs typeface="+mj-cs"/>
              </a:rPr>
              <a:t>个人汇报部分</a:t>
            </a:r>
            <a:endParaRPr/>
          </a:p>
        </p:txBody>
      </p:sp>
      <p:sp>
        <p:nvSpPr>
          <p:cNvPr id="524" name="Tencent"/>
          <p:cNvSpPr txBox="1"/>
          <p:nvPr/>
        </p:nvSpPr>
        <p:spPr>
          <a:xfrm>
            <a:off x="660400" y="2110871"/>
            <a:ext cx="1268296" cy="1089529"/>
          </a:xfrm>
          <a:prstGeom prst="rect">
            <a:avLst/>
          </a:prstGeom>
        </p:spPr>
        <p:txBody>
          <a:bodyPr vert="horz" wrap="none" lIns="91440" tIns="45720" rIns="91440" bIns="45720" rtlCol="0" anchor="b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1"/>
              </a:spcBef>
              <a:buNone/>
              <a:defRPr lang="zh-CN" altLang="en-US" sz="2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7200" b="0" dirty="0">
                <a:solidFill>
                  <a:schemeClr val="accent1"/>
                </a:solidFill>
                <a:latin typeface="+mj-ea"/>
                <a:cs typeface="+mn-cs"/>
              </a:rPr>
              <a:t>02</a:t>
            </a:r>
            <a:endParaRPr lang="en-GB" sz="7200" b="0" dirty="0">
              <a:solidFill>
                <a:schemeClr val="accent1"/>
              </a:solidFill>
              <a:latin typeface="+mj-ea"/>
            </a:endParaRPr>
          </a:p>
        </p:txBody>
      </p:sp>
      <p:cxnSp>
        <p:nvCxnSpPr>
          <p:cNvPr id="525" name="直线连接符 8"/>
          <p:cNvCxnSpPr/>
          <p:nvPr/>
        </p:nvCxnSpPr>
        <p:spPr>
          <a:xfrm>
            <a:off x="660400" y="635000"/>
            <a:ext cx="540000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/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 descr="{&quot;isTemplate&quot;:true,&quot;type&quot;:&quot;page&quot;,&quot;originSlideId&quot;:&quot;b1ad43b8&quot;}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文本框 526" descr="{&quot;isTemplate&quot;:true,&quot;type&quot;:&quot;title&quot;,&quot;canOmit&quot;:false,&quot;range&quot;:0}"/>
          <p:cNvSpPr txBox="1"/>
          <p:nvPr/>
        </p:nvSpPr>
        <p:spPr>
          <a:xfrm>
            <a:off x="660396" y="418039"/>
            <a:ext cx="10668000" cy="520700"/>
          </a:xfrm>
          <a:prstGeom prst="rect">
            <a:avLst/>
          </a:prstGeom>
          <a:noFill/>
        </p:spPr>
        <p:txBody>
          <a:bodyPr wrap="square" lIns="90000" tIns="46800" rIns="90000" bIns="46800" rtlCol="0" anchor="b" anchorCtr="0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zh-CN" sz="2800" b="1">
                <a:latin typeface="默认字体"/>
                <a:ea typeface="默认字体"/>
                <a:cs typeface="+mn-cs"/>
              </a:rPr>
              <a:t>后端代码实现</a:t>
            </a:r>
            <a:endParaRPr/>
          </a:p>
        </p:txBody>
      </p:sp>
      <p:pic>
        <p:nvPicPr>
          <p:cNvPr id="528" name="图片 5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2509" y="678389"/>
            <a:ext cx="3175000" cy="4826000"/>
          </a:xfrm>
          <a:prstGeom prst="rect">
            <a:avLst/>
          </a:prstGeom>
        </p:spPr>
      </p:pic>
      <p:pic>
        <p:nvPicPr>
          <p:cNvPr id="529" name="图片 5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4256" y="938739"/>
            <a:ext cx="2265638" cy="4610180"/>
          </a:xfrm>
          <a:prstGeom prst="rect">
            <a:avLst/>
          </a:prstGeom>
        </p:spPr>
      </p:pic>
      <p:sp>
        <p:nvSpPr>
          <p:cNvPr id="530" name="文本框 529"/>
          <p:cNvSpPr txBox="1"/>
          <p:nvPr/>
        </p:nvSpPr>
        <p:spPr>
          <a:xfrm>
            <a:off x="6235696" y="5778501"/>
            <a:ext cx="5092700" cy="36830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/>
              <a:t>JPA</a:t>
            </a:r>
            <a:r>
              <a:rPr lang="zh-CN"/>
              <a:t>对各实体的实例化，用于定义数据库调用方法</a:t>
            </a:r>
            <a:endParaRPr/>
          </a:p>
        </p:txBody>
      </p:sp>
      <p:sp>
        <p:nvSpPr>
          <p:cNvPr id="531" name="文本框 530"/>
          <p:cNvSpPr txBox="1"/>
          <p:nvPr/>
        </p:nvSpPr>
        <p:spPr>
          <a:xfrm>
            <a:off x="760396" y="5778501"/>
            <a:ext cx="5091617" cy="3682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/>
              <a:t>实体类，定义了实体在数据库中的存储方式</a:t>
            </a:r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 descr="{&quot;isTemplate&quot;:true,&quot;type&quot;:&quot;page&quot;,&quot;originSlideId&quot;:&quot;b1ad43b8&quot;}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文本框 532" descr="{&quot;isTemplate&quot;:true,&quot;type&quot;:&quot;title&quot;,&quot;canOmit&quot;:false,&quot;range&quot;:0}"/>
          <p:cNvSpPr txBox="1"/>
          <p:nvPr/>
        </p:nvSpPr>
        <p:spPr>
          <a:xfrm>
            <a:off x="660396" y="418039"/>
            <a:ext cx="10668000" cy="520700"/>
          </a:xfrm>
          <a:prstGeom prst="rect">
            <a:avLst/>
          </a:prstGeom>
          <a:noFill/>
        </p:spPr>
        <p:txBody>
          <a:bodyPr wrap="square" lIns="90000" tIns="46800" rIns="90000" bIns="46800" rtlCol="0" anchor="b" anchorCtr="0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zh-CN" sz="2800" b="1">
                <a:latin typeface="默认字体"/>
                <a:ea typeface="默认字体"/>
                <a:cs typeface="+mn-cs"/>
              </a:rPr>
              <a:t>后端代码实现</a:t>
            </a:r>
            <a:endParaRPr/>
          </a:p>
        </p:txBody>
      </p:sp>
      <p:pic>
        <p:nvPicPr>
          <p:cNvPr id="534" name="图片 53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9257" y="938739"/>
            <a:ext cx="2520135" cy="5194300"/>
          </a:xfrm>
          <a:prstGeom prst="rect">
            <a:avLst/>
          </a:prstGeom>
        </p:spPr>
      </p:pic>
      <p:pic>
        <p:nvPicPr>
          <p:cNvPr id="535" name="图片 5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392" y="938739"/>
            <a:ext cx="2819400" cy="5194300"/>
          </a:xfrm>
          <a:prstGeom prst="rect">
            <a:avLst/>
          </a:prstGeom>
        </p:spPr>
      </p:pic>
      <p:pic>
        <p:nvPicPr>
          <p:cNvPr id="536" name="图片 53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8792" y="938739"/>
            <a:ext cx="2832100" cy="5194300"/>
          </a:xfrm>
          <a:prstGeom prst="rect">
            <a:avLst/>
          </a:prstGeom>
        </p:spPr>
      </p:pic>
      <p:sp>
        <p:nvSpPr>
          <p:cNvPr id="537" name="文本框 536"/>
          <p:cNvSpPr txBox="1"/>
          <p:nvPr/>
        </p:nvSpPr>
        <p:spPr>
          <a:xfrm>
            <a:off x="3775458" y="6262621"/>
            <a:ext cx="10331450" cy="36830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/>
              <a:t>model</a:t>
            </a:r>
            <a:r>
              <a:rPr lang="zh-CN"/>
              <a:t>类，定义了通信用的请求体和返回信息格式</a:t>
            </a:r>
            <a:endParaRPr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 descr="{&quot;isTemplate&quot;:true,&quot;type&quot;:&quot;page&quot;,&quot;originSlideId&quot;:&quot;b1ad43b8&quot;}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文本框 538" descr="{&quot;isTemplate&quot;:true,&quot;type&quot;:&quot;title&quot;,&quot;canOmit&quot;:false,&quot;range&quot;:0}"/>
          <p:cNvSpPr txBox="1"/>
          <p:nvPr/>
        </p:nvSpPr>
        <p:spPr>
          <a:xfrm>
            <a:off x="660396" y="418039"/>
            <a:ext cx="10668000" cy="520700"/>
          </a:xfrm>
          <a:prstGeom prst="rect">
            <a:avLst/>
          </a:prstGeom>
          <a:noFill/>
        </p:spPr>
        <p:txBody>
          <a:bodyPr wrap="square" lIns="90000" tIns="46800" rIns="90000" bIns="46800" rtlCol="0" anchor="b" anchorCtr="0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zh-CN" sz="2800" b="1">
                <a:latin typeface="默认字体"/>
                <a:ea typeface="默认字体"/>
                <a:cs typeface="+mn-cs"/>
              </a:rPr>
              <a:t>后端代码实现</a:t>
            </a:r>
            <a:r>
              <a:rPr lang="en-US" sz="2800" b="1">
                <a:latin typeface="默认字体"/>
                <a:ea typeface="默认字体"/>
                <a:cs typeface="+mn-cs"/>
              </a:rPr>
              <a:t>——</a:t>
            </a:r>
            <a:r>
              <a:rPr lang="zh-CN" sz="2800" b="1">
                <a:latin typeface="默认字体"/>
                <a:ea typeface="默认字体"/>
                <a:cs typeface="+mn-cs"/>
              </a:rPr>
              <a:t>题库</a:t>
            </a:r>
            <a:endParaRPr/>
          </a:p>
        </p:txBody>
      </p:sp>
      <p:pic>
        <p:nvPicPr>
          <p:cNvPr id="540" name="图片 53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015" y="1038436"/>
            <a:ext cx="3150196" cy="2602979"/>
          </a:xfrm>
          <a:prstGeom prst="rect">
            <a:avLst/>
          </a:prstGeom>
        </p:spPr>
      </p:pic>
      <p:pic>
        <p:nvPicPr>
          <p:cNvPr id="541" name="图片 54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2750" y="1038436"/>
            <a:ext cx="6172553" cy="5499183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 descr="{&quot;isTemplate&quot;:true,&quot;type&quot;:&quot;page&quot;,&quot;originSlideId&quot;:&quot;b1ad43b8&quot;}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文本框 542" descr="{&quot;isTemplate&quot;:true,&quot;type&quot;:&quot;title&quot;,&quot;canOmit&quot;:false,&quot;range&quot;:0}"/>
          <p:cNvSpPr txBox="1"/>
          <p:nvPr/>
        </p:nvSpPr>
        <p:spPr>
          <a:xfrm>
            <a:off x="660396" y="418039"/>
            <a:ext cx="10668000" cy="520700"/>
          </a:xfrm>
          <a:prstGeom prst="rect">
            <a:avLst/>
          </a:prstGeom>
          <a:noFill/>
        </p:spPr>
        <p:txBody>
          <a:bodyPr wrap="square" lIns="90000" tIns="46800" rIns="90000" bIns="46800" rtlCol="0" anchor="b" anchorCtr="0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zh-CN" sz="2800" b="1">
                <a:latin typeface="默认字体"/>
                <a:ea typeface="默认字体"/>
                <a:cs typeface="+mn-cs"/>
              </a:rPr>
              <a:t>后端代码实现</a:t>
            </a:r>
            <a:r>
              <a:rPr lang="en-US" sz="2800" b="1">
                <a:latin typeface="默认字体"/>
                <a:ea typeface="默认字体"/>
                <a:cs typeface="+mn-cs"/>
              </a:rPr>
              <a:t>——</a:t>
            </a:r>
            <a:r>
              <a:rPr lang="zh-CN" sz="2800" b="1">
                <a:latin typeface="默认字体"/>
                <a:ea typeface="默认字体"/>
                <a:cs typeface="+mn-cs"/>
              </a:rPr>
              <a:t>用户认证</a:t>
            </a:r>
            <a:endParaRPr/>
          </a:p>
        </p:txBody>
      </p:sp>
      <p:pic>
        <p:nvPicPr>
          <p:cNvPr id="544" name="图片 54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0388" y="1150051"/>
            <a:ext cx="6338128" cy="5336913"/>
          </a:xfrm>
          <a:prstGeom prst="rect">
            <a:avLst/>
          </a:prstGeom>
        </p:spPr>
      </p:pic>
      <p:pic>
        <p:nvPicPr>
          <p:cNvPr id="545" name="图片 54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361" y="1150051"/>
            <a:ext cx="2895600" cy="2514600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 descr="{&quot;isTemplate&quot;:true,&quot;type&quot;:&quot;page&quot;,&quot;originSlideId&quot;:&quot;b1ad43b8&quot;}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文本框 546" descr="{&quot;isTemplate&quot;:true,&quot;type&quot;:&quot;title&quot;,&quot;canOmit&quot;:false,&quot;range&quot;:0}"/>
          <p:cNvSpPr txBox="1"/>
          <p:nvPr/>
        </p:nvSpPr>
        <p:spPr>
          <a:xfrm>
            <a:off x="660396" y="418039"/>
            <a:ext cx="10668000" cy="520700"/>
          </a:xfrm>
          <a:prstGeom prst="rect">
            <a:avLst/>
          </a:prstGeom>
          <a:noFill/>
        </p:spPr>
        <p:txBody>
          <a:bodyPr wrap="square" lIns="90000" tIns="46800" rIns="90000" bIns="46800" rtlCol="0" anchor="b" anchorCtr="0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zh-CN" sz="2800" b="1">
                <a:latin typeface="默认字体"/>
                <a:ea typeface="默认字体"/>
                <a:cs typeface="+mn-cs"/>
              </a:rPr>
              <a:t>后端代码实现</a:t>
            </a:r>
            <a:r>
              <a:rPr lang="en-US" sz="2800" b="1">
                <a:latin typeface="默认字体"/>
                <a:ea typeface="默认字体"/>
                <a:cs typeface="+mn-cs"/>
              </a:rPr>
              <a:t>——</a:t>
            </a:r>
            <a:r>
              <a:rPr lang="zh-CN" sz="2800" b="1">
                <a:latin typeface="默认字体"/>
                <a:ea typeface="默认字体"/>
                <a:cs typeface="+mn-cs"/>
              </a:rPr>
              <a:t>消息通知</a:t>
            </a:r>
            <a:endParaRPr/>
          </a:p>
        </p:txBody>
      </p:sp>
      <p:pic>
        <p:nvPicPr>
          <p:cNvPr id="548" name="图片 54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218" y="1539705"/>
            <a:ext cx="2870200" cy="1117600"/>
          </a:xfrm>
          <a:prstGeom prst="rect">
            <a:avLst/>
          </a:prstGeom>
        </p:spPr>
      </p:pic>
      <p:pic>
        <p:nvPicPr>
          <p:cNvPr id="549" name="图片 54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448" y="2657305"/>
            <a:ext cx="2057400" cy="469900"/>
          </a:xfrm>
          <a:prstGeom prst="rect">
            <a:avLst/>
          </a:prstGeom>
        </p:spPr>
      </p:pic>
      <p:pic>
        <p:nvPicPr>
          <p:cNvPr id="550" name="图片 54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5642" y="1164174"/>
            <a:ext cx="6688012" cy="4529652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 descr="{&quot;isTemplate&quot;:true,&quot;type&quot;:&quot;page&quot;,&quot;originSlideId&quot;:&quot;b1ad43b8&quot;}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文本框 551" descr="{&quot;isTemplate&quot;:true,&quot;type&quot;:&quot;title&quot;,&quot;canOmit&quot;:false,&quot;range&quot;:0}"/>
          <p:cNvSpPr txBox="1"/>
          <p:nvPr/>
        </p:nvSpPr>
        <p:spPr>
          <a:xfrm>
            <a:off x="660396" y="418039"/>
            <a:ext cx="10668000" cy="520700"/>
          </a:xfrm>
          <a:prstGeom prst="rect">
            <a:avLst/>
          </a:prstGeom>
          <a:noFill/>
        </p:spPr>
        <p:txBody>
          <a:bodyPr wrap="square" lIns="90000" tIns="46800" rIns="90000" bIns="46800" rtlCol="0" anchor="b" anchorCtr="0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zh-CN" sz="2800" b="1">
                <a:latin typeface="默认字体"/>
                <a:ea typeface="默认字体"/>
                <a:cs typeface="+mn-cs"/>
              </a:rPr>
              <a:t>后端代码实现</a:t>
            </a:r>
            <a:r>
              <a:rPr lang="en-US" sz="2800" b="1">
                <a:latin typeface="默认字体"/>
                <a:ea typeface="默认字体"/>
                <a:cs typeface="+mn-cs"/>
              </a:rPr>
              <a:t>——</a:t>
            </a:r>
            <a:r>
              <a:rPr lang="zh-CN" sz="2800" b="1">
                <a:latin typeface="默认字体"/>
                <a:ea typeface="默认字体"/>
                <a:cs typeface="+mn-cs"/>
              </a:rPr>
              <a:t>学生端课堂</a:t>
            </a:r>
            <a:endParaRPr/>
          </a:p>
        </p:txBody>
      </p:sp>
      <p:pic>
        <p:nvPicPr>
          <p:cNvPr id="553" name="图片 55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396" y="1181100"/>
            <a:ext cx="2895600" cy="2247900"/>
          </a:xfrm>
          <a:prstGeom prst="rect">
            <a:avLst/>
          </a:prstGeom>
        </p:spPr>
      </p:pic>
      <p:pic>
        <p:nvPicPr>
          <p:cNvPr id="554" name="图片 55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4750" y="1040479"/>
            <a:ext cx="7393842" cy="5590364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 descr="{&quot;isTemplate&quot;:true,&quot;type&quot;:&quot;page&quot;,&quot;originSlideId&quot;:&quot;b1ad43b8&quot;}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文本框 555" descr="{&quot;isTemplate&quot;:true,&quot;type&quot;:&quot;title&quot;,&quot;canOmit&quot;:false,&quot;range&quot;:0}"/>
          <p:cNvSpPr txBox="1"/>
          <p:nvPr/>
        </p:nvSpPr>
        <p:spPr>
          <a:xfrm>
            <a:off x="660396" y="418039"/>
            <a:ext cx="10668000" cy="520700"/>
          </a:xfrm>
          <a:prstGeom prst="rect">
            <a:avLst/>
          </a:prstGeom>
          <a:noFill/>
        </p:spPr>
        <p:txBody>
          <a:bodyPr wrap="square" lIns="90000" tIns="46800" rIns="90000" bIns="46800" rtlCol="0" anchor="b" anchorCtr="0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zh-CN" sz="2800" b="1">
                <a:latin typeface="默认字体"/>
                <a:ea typeface="默认字体"/>
                <a:cs typeface="+mn-cs"/>
              </a:rPr>
              <a:t>后端代码实现</a:t>
            </a:r>
            <a:r>
              <a:rPr lang="en-US" sz="2800" b="1">
                <a:latin typeface="默认字体"/>
                <a:ea typeface="默认字体"/>
                <a:cs typeface="+mn-cs"/>
              </a:rPr>
              <a:t>——</a:t>
            </a:r>
            <a:r>
              <a:rPr lang="zh-CN" sz="2800" b="1">
                <a:latin typeface="默认字体"/>
                <a:ea typeface="默认字体"/>
                <a:cs typeface="+mn-cs"/>
              </a:rPr>
              <a:t>教师端课堂</a:t>
            </a:r>
            <a:endParaRPr/>
          </a:p>
        </p:txBody>
      </p:sp>
      <p:pic>
        <p:nvPicPr>
          <p:cNvPr id="557" name="图片 55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285" y="1302912"/>
            <a:ext cx="2882900" cy="4432300"/>
          </a:xfrm>
          <a:prstGeom prst="rect">
            <a:avLst/>
          </a:prstGeom>
        </p:spPr>
      </p:pic>
      <p:pic>
        <p:nvPicPr>
          <p:cNvPr id="558" name="图片 55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8185" y="1302912"/>
            <a:ext cx="5362691" cy="4950679"/>
          </a:xfrm>
          <a:prstGeom prst="rect">
            <a:avLst/>
          </a:prstGeom>
        </p:spPr>
      </p:pic>
      <p:pic>
        <p:nvPicPr>
          <p:cNvPr id="559" name="图片 55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1954" y="1566447"/>
            <a:ext cx="4220045" cy="3409415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 descr="{&quot;isTemplate&quot;:true,&quot;type&quot;:2,&quot;originSlideId&quot;:&quot;000008&quot;}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Tencent" descr="{&quot;isTemplate&quot;:true,&quot;type&quot;:&quot;title&quot;,&quot;canOmit&quot;:false,&quot;range&quot;:0}"/>
          <p:cNvSpPr txBox="1"/>
          <p:nvPr/>
        </p:nvSpPr>
        <p:spPr>
          <a:xfrm>
            <a:off x="660400" y="3124200"/>
            <a:ext cx="10909300" cy="82550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1"/>
              </a:spcBef>
              <a:buNone/>
              <a:defRPr sz="4400" b="0" i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defRPr>
            </a:lvl1pPr>
          </a:lstStyle>
          <a:p>
            <a:pPr marL="0" indent="0">
              <a:lnSpc>
                <a:spcPct val="100000"/>
              </a:lnSpc>
              <a:buNone/>
            </a:pPr>
            <a:r>
              <a:rPr lang="zh-CN" sz="4800" b="1">
                <a:latin typeface="微软雅黑"/>
                <a:ea typeface="微软雅黑"/>
                <a:cs typeface="+mj-cs"/>
              </a:rPr>
              <a:t>华为云软件开发生产线</a:t>
            </a:r>
            <a:r>
              <a:rPr lang="en-US" sz="4800" b="1">
                <a:latin typeface="微软雅黑"/>
                <a:ea typeface="微软雅黑"/>
                <a:cs typeface="+mj-cs"/>
              </a:rPr>
              <a:t>CodeArts</a:t>
            </a:r>
            <a:endParaRPr/>
          </a:p>
        </p:txBody>
      </p:sp>
      <p:sp>
        <p:nvSpPr>
          <p:cNvPr id="562" name="Tencent"/>
          <p:cNvSpPr txBox="1"/>
          <p:nvPr/>
        </p:nvSpPr>
        <p:spPr>
          <a:xfrm>
            <a:off x="660400" y="2110871"/>
            <a:ext cx="1268296" cy="1089529"/>
          </a:xfrm>
          <a:prstGeom prst="rect">
            <a:avLst/>
          </a:prstGeom>
        </p:spPr>
        <p:txBody>
          <a:bodyPr vert="horz" wrap="none" lIns="91440" tIns="45720" rIns="91440" bIns="45720" rtlCol="0" anchor="b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1"/>
              </a:spcBef>
              <a:buNone/>
              <a:defRPr lang="zh-CN" altLang="en-US" sz="2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7200" b="0" dirty="0">
                <a:solidFill>
                  <a:schemeClr val="accent1"/>
                </a:solidFill>
                <a:latin typeface="+mj-ea"/>
                <a:cs typeface="+mn-cs"/>
              </a:rPr>
              <a:t>03</a:t>
            </a:r>
            <a:endParaRPr lang="en-GB" sz="7200" b="0" dirty="0">
              <a:solidFill>
                <a:schemeClr val="accent1"/>
              </a:solidFill>
              <a:latin typeface="+mj-ea"/>
            </a:endParaRPr>
          </a:p>
        </p:txBody>
      </p:sp>
      <p:cxnSp>
        <p:nvCxnSpPr>
          <p:cNvPr id="563" name="直线连接符 8"/>
          <p:cNvCxnSpPr/>
          <p:nvPr/>
        </p:nvCxnSpPr>
        <p:spPr>
          <a:xfrm>
            <a:off x="660400" y="635000"/>
            <a:ext cx="540000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5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/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 descr="{&quot;isTemplate&quot;:true,&quot;type&quot;:3,&quot;originSlideId&quot;:&quot;57bf5283&quot;}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文本框 564" descr="{&quot;isTemplate&quot;:true,&quot;type&quot;:&quot;title&quot;,&quot;canOmit&quot;:false,&quot;range&quot;:0}"/>
          <p:cNvSpPr txBox="1"/>
          <p:nvPr/>
        </p:nvSpPr>
        <p:spPr>
          <a:xfrm>
            <a:off x="660396" y="418039"/>
            <a:ext cx="10668000" cy="520700"/>
          </a:xfrm>
          <a:prstGeom prst="rect">
            <a:avLst/>
          </a:prstGeom>
          <a:noFill/>
        </p:spPr>
        <p:txBody>
          <a:bodyPr wrap="square" lIns="90000" tIns="46800" rIns="90000" bIns="46800" rtlCol="0" anchor="b" anchorCtr="0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zh-CN" sz="2800" b="1">
                <a:latin typeface="默认字体"/>
                <a:ea typeface="默认字体"/>
                <a:cs typeface="+mn-cs"/>
              </a:rPr>
              <a:t>需求管理</a:t>
            </a:r>
            <a:endParaRPr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80256E3-0B7C-56F3-ED72-83A9411C0B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072" y="1524000"/>
            <a:ext cx="10497856" cy="4283568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 descr="{&quot;isTemplate&quot;:true,&quot;type&quot;:3,&quot;originSlideId&quot;:&quot;57bf5283&quot;}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文本框 568" descr="{&quot;isTemplate&quot;:true,&quot;type&quot;:&quot;title&quot;,&quot;canOmit&quot;:false,&quot;range&quot;:0}"/>
          <p:cNvSpPr txBox="1"/>
          <p:nvPr/>
        </p:nvSpPr>
        <p:spPr>
          <a:xfrm>
            <a:off x="660396" y="418039"/>
            <a:ext cx="10668000" cy="520700"/>
          </a:xfrm>
          <a:prstGeom prst="rect">
            <a:avLst/>
          </a:prstGeom>
          <a:noFill/>
        </p:spPr>
        <p:txBody>
          <a:bodyPr wrap="square" lIns="90000" tIns="46800" rIns="90000" bIns="46800" rtlCol="0" anchor="b" anchorCtr="0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zh-CN" sz="2800" b="1">
                <a:latin typeface="默认字体"/>
                <a:ea typeface="默认字体"/>
                <a:cs typeface="+mn-cs"/>
              </a:rPr>
              <a:t>需求管理</a:t>
            </a:r>
            <a:endParaRPr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7549582-62EB-A05B-5DE9-EF6EC07DA9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3102" y="1080350"/>
            <a:ext cx="8945795" cy="567605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文本框 571"/>
          <p:cNvSpPr txBox="1"/>
          <p:nvPr/>
        </p:nvSpPr>
        <p:spPr>
          <a:xfrm>
            <a:off x="4976880" y="2971800"/>
            <a:ext cx="2349609" cy="92333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 wrap="square">
            <a:spAutoFit/>
          </a:bodyPr>
          <a:lstStyle/>
          <a:p>
            <a:r>
              <a:rPr lang="en-US" altLang="zh-CN" sz="5400" b="1" dirty="0">
                <a:solidFill>
                  <a:schemeClr val="accent4">
                    <a:alpha val="100000"/>
                  </a:schemeClr>
                </a:solidFill>
              </a:rPr>
              <a:t>XXX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/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 descr="{&quot;isTemplate&quot;:true,&quot;type&quot;:&quot;page&quot;,&quot;originSlideId&quot;:&quot;aee79557&quot;}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文本框 573" descr="{&quot;isTemplate&quot;:true,&quot;type&quot;:&quot;title&quot;,&quot;canOmit&quot;:false,&quot;range&quot;:0}"/>
          <p:cNvSpPr txBox="1"/>
          <p:nvPr/>
        </p:nvSpPr>
        <p:spPr>
          <a:xfrm>
            <a:off x="660396" y="418039"/>
            <a:ext cx="10668000" cy="520700"/>
          </a:xfrm>
          <a:prstGeom prst="rect">
            <a:avLst/>
          </a:prstGeom>
          <a:noFill/>
        </p:spPr>
        <p:txBody>
          <a:bodyPr wrap="square" lIns="90000" tIns="46800" rIns="90000" bIns="46800" rtlCol="0" anchor="b" anchorCtr="0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zh-CN" sz="2800" b="1">
                <a:latin typeface="默认字体"/>
                <a:ea typeface="默认字体"/>
                <a:cs typeface="+mn-cs"/>
              </a:rPr>
              <a:t>软件建模</a:t>
            </a:r>
            <a:endParaRPr lang="en-US" sz="2800" b="1">
              <a:latin typeface="默认字体"/>
              <a:ea typeface="默认字体"/>
              <a:cs typeface="+mn-cs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7365DA3-39F6-A0DB-F8AD-C213ED288B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785" y="1132827"/>
            <a:ext cx="9158429" cy="5463916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 descr="{&quot;isTemplate&quot;:true,&quot;type&quot;:&quot;page&quot;,&quot;originSlideId&quot;:&quot;aee79557&quot;}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文本框 576" descr="{&quot;isTemplate&quot;:true,&quot;type&quot;:&quot;title&quot;,&quot;canOmit&quot;:false,&quot;range&quot;:0}"/>
          <p:cNvSpPr txBox="1"/>
          <p:nvPr/>
        </p:nvSpPr>
        <p:spPr>
          <a:xfrm>
            <a:off x="660396" y="418039"/>
            <a:ext cx="10668000" cy="520700"/>
          </a:xfrm>
          <a:prstGeom prst="rect">
            <a:avLst/>
          </a:prstGeom>
          <a:noFill/>
        </p:spPr>
        <p:txBody>
          <a:bodyPr wrap="square" lIns="90000" tIns="46800" rIns="90000" bIns="46800" rtlCol="0" anchor="b" anchorCtr="0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zh-CN" sz="2800" b="1">
                <a:latin typeface="默认字体"/>
                <a:ea typeface="默认字体"/>
                <a:cs typeface="+mn-cs"/>
              </a:rPr>
              <a:t>软件建模</a:t>
            </a:r>
            <a:endParaRPr lang="en-US" sz="2800" b="1">
              <a:latin typeface="默认字体"/>
              <a:ea typeface="默认字体"/>
              <a:cs typeface="+mn-cs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C10F308-94D3-1195-3293-F9901D10E3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4615" y="1296376"/>
            <a:ext cx="7902769" cy="5143585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 descr="{&quot;isTemplate&quot;:true,&quot;type&quot;:3,&quot;originSlideId&quot;:&quot;f3cdcbf7&quot;}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文本框 579" descr="{&quot;isTemplate&quot;:true,&quot;type&quot;:&quot;title&quot;,&quot;canOmit&quot;:false,&quot;range&quot;:0}"/>
          <p:cNvSpPr txBox="1"/>
          <p:nvPr/>
        </p:nvSpPr>
        <p:spPr>
          <a:xfrm>
            <a:off x="660396" y="418039"/>
            <a:ext cx="10668000" cy="520700"/>
          </a:xfrm>
          <a:prstGeom prst="rect">
            <a:avLst/>
          </a:prstGeom>
          <a:noFill/>
        </p:spPr>
        <p:txBody>
          <a:bodyPr wrap="square" lIns="90000" tIns="46800" rIns="90000" bIns="46800" rtlCol="0" anchor="b" anchorCtr="0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zh-CN" sz="2800" b="1">
                <a:latin typeface="默认字体"/>
                <a:ea typeface="默认字体"/>
                <a:cs typeface="+mn-cs"/>
              </a:rPr>
              <a:t>代码部署</a:t>
            </a:r>
            <a:endParaRPr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98C60D7-4B61-89A3-A4D8-1CFD882F94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6978" y="1117557"/>
            <a:ext cx="8658043" cy="5580786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 descr="{&quot;isTemplate&quot;:true,&quot;type&quot;:3,&quot;originSlideId&quot;:&quot;f3cdcbf7&quot;}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文本框 582" descr="{&quot;isTemplate&quot;:true,&quot;type&quot;:&quot;title&quot;,&quot;canOmit&quot;:false,&quot;range&quot;:0}"/>
          <p:cNvSpPr txBox="1"/>
          <p:nvPr/>
        </p:nvSpPr>
        <p:spPr>
          <a:xfrm>
            <a:off x="660396" y="418039"/>
            <a:ext cx="10668000" cy="520700"/>
          </a:xfrm>
          <a:prstGeom prst="rect">
            <a:avLst/>
          </a:prstGeom>
          <a:noFill/>
        </p:spPr>
        <p:txBody>
          <a:bodyPr wrap="square" lIns="90000" tIns="46800" rIns="90000" bIns="46800" rtlCol="0" anchor="b" anchorCtr="0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zh-CN" sz="2800" b="1">
                <a:latin typeface="默认字体"/>
                <a:ea typeface="默认字体"/>
                <a:cs typeface="+mn-cs"/>
              </a:rPr>
              <a:t>测试用例</a:t>
            </a:r>
            <a:endParaRPr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F9948C3-4C15-7212-15D8-105CBDE04E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1307" y="1015591"/>
            <a:ext cx="9369385" cy="5631951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 descr="{&quot;isTemplate&quot;:true,&quot;type&quot;:3,&quot;originSlideId&quot;:&quot;f3cdcbf7&quot;}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文本框 585" descr="{&quot;isTemplate&quot;:true,&quot;type&quot;:&quot;title&quot;,&quot;canOmit&quot;:false,&quot;range&quot;:0}"/>
          <p:cNvSpPr txBox="1"/>
          <p:nvPr/>
        </p:nvSpPr>
        <p:spPr>
          <a:xfrm>
            <a:off x="660396" y="418039"/>
            <a:ext cx="10668000" cy="520700"/>
          </a:xfrm>
          <a:prstGeom prst="rect">
            <a:avLst/>
          </a:prstGeom>
          <a:noFill/>
        </p:spPr>
        <p:txBody>
          <a:bodyPr wrap="square" lIns="90000" tIns="46800" rIns="90000" bIns="46800" rtlCol="0" anchor="b" anchorCtr="0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zh-CN" sz="2800" b="1">
                <a:latin typeface="默认字体"/>
                <a:ea typeface="默认字体"/>
                <a:cs typeface="+mn-cs"/>
              </a:rPr>
              <a:t>测试用例</a:t>
            </a:r>
            <a:endParaRPr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B22826A-6622-B3EC-8170-9EFD6D7F81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1253" y="938739"/>
            <a:ext cx="8769493" cy="5907637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 descr="{&quot;isTemplate&quot;:true,&quot;type&quot;:2,&quot;originSlideId&quot;:&quot;000008&quot;}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Tencent" descr="{&quot;isTemplate&quot;:true,&quot;type&quot;:&quot;title&quot;,&quot;canOmit&quot;:false,&quot;range&quot;:0}"/>
          <p:cNvSpPr txBox="1"/>
          <p:nvPr/>
        </p:nvSpPr>
        <p:spPr>
          <a:xfrm>
            <a:off x="660400" y="3200400"/>
            <a:ext cx="10909300" cy="74930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1"/>
              </a:spcBef>
              <a:buNone/>
              <a:defRPr sz="4400" b="0" i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defRPr>
            </a:lvl1pPr>
          </a:lstStyle>
          <a:p>
            <a:pPr marL="0" indent="0">
              <a:lnSpc>
                <a:spcPct val="100000"/>
              </a:lnSpc>
              <a:buNone/>
            </a:pPr>
            <a:r>
              <a:rPr lang="zh-CN" sz="4800" b="1">
                <a:latin typeface="微软雅黑"/>
                <a:ea typeface="微软雅黑"/>
              </a:rPr>
              <a:t>汇报总结</a:t>
            </a:r>
            <a:endParaRPr/>
          </a:p>
        </p:txBody>
      </p:sp>
      <p:sp>
        <p:nvSpPr>
          <p:cNvPr id="590" name="Tencent"/>
          <p:cNvSpPr txBox="1"/>
          <p:nvPr/>
        </p:nvSpPr>
        <p:spPr>
          <a:xfrm>
            <a:off x="660400" y="2110871"/>
            <a:ext cx="1268296" cy="1089529"/>
          </a:xfrm>
          <a:prstGeom prst="rect">
            <a:avLst/>
          </a:prstGeom>
        </p:spPr>
        <p:txBody>
          <a:bodyPr vert="horz" wrap="none" lIns="91440" tIns="45720" rIns="91440" bIns="45720" rtlCol="0" anchor="b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1"/>
              </a:spcBef>
              <a:buNone/>
              <a:defRPr lang="zh-CN" altLang="en-US" sz="2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7200" b="0" dirty="0">
                <a:solidFill>
                  <a:schemeClr val="accent1"/>
                </a:solidFill>
                <a:latin typeface="+mj-ea"/>
                <a:cs typeface="+mn-cs"/>
              </a:rPr>
              <a:t>04</a:t>
            </a:r>
            <a:endParaRPr lang="en-GB" sz="7200" b="0" dirty="0">
              <a:solidFill>
                <a:schemeClr val="accent1"/>
              </a:solidFill>
              <a:latin typeface="+mj-ea"/>
            </a:endParaRPr>
          </a:p>
        </p:txBody>
      </p:sp>
      <p:cxnSp>
        <p:nvCxnSpPr>
          <p:cNvPr id="591" name="直线连接符 8"/>
          <p:cNvCxnSpPr/>
          <p:nvPr/>
        </p:nvCxnSpPr>
        <p:spPr>
          <a:xfrm>
            <a:off x="660400" y="635000"/>
            <a:ext cx="540000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5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/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 descr="{&quot;isTemplate&quot;:true,&quot;type&quot;:&quot;page&quot;,&quot;originSlideId&quot;:&quot;b8f900e6&quot;}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" name="图片 59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134" y="1272849"/>
            <a:ext cx="10558527" cy="4499165"/>
          </a:xfrm>
          <a:prstGeom prst="rect">
            <a:avLst/>
          </a:prstGeom>
        </p:spPr>
      </p:pic>
      <p:sp>
        <p:nvSpPr>
          <p:cNvPr id="594" name="文本框 593" descr="{&quot;isTemplate&quot;:true,&quot;type&quot;:&quot;title&quot;,&quot;canOmit&quot;:false,&quot;range&quot;:0}"/>
          <p:cNvSpPr txBox="1"/>
          <p:nvPr/>
        </p:nvSpPr>
        <p:spPr>
          <a:xfrm>
            <a:off x="660396" y="418039"/>
            <a:ext cx="10668000" cy="520700"/>
          </a:xfrm>
          <a:prstGeom prst="rect">
            <a:avLst/>
          </a:prstGeom>
          <a:noFill/>
        </p:spPr>
        <p:txBody>
          <a:bodyPr wrap="square" lIns="90000" tIns="46800" rIns="90000" bIns="46800" rtlCol="0" anchor="b" anchorCtr="0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zh-CN" sz="2800" b="1">
                <a:latin typeface="默认字体"/>
                <a:ea typeface="默认字体"/>
                <a:cs typeface="+mn-cs"/>
              </a:rPr>
              <a:t>功能完成度</a:t>
            </a:r>
            <a:endParaRPr/>
          </a:p>
        </p:txBody>
      </p:sp>
      <p:pic>
        <p:nvPicPr>
          <p:cNvPr id="595" name="图片 59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18433" y="3148097"/>
            <a:ext cx="556962" cy="556962"/>
          </a:xfrm>
          <a:prstGeom prst="rect">
            <a:avLst/>
          </a:prstGeom>
        </p:spPr>
      </p:pic>
      <p:pic>
        <p:nvPicPr>
          <p:cNvPr id="596" name="图片 59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4879" y="4046181"/>
            <a:ext cx="556962" cy="556962"/>
          </a:xfrm>
          <a:prstGeom prst="rect">
            <a:avLst/>
          </a:prstGeom>
        </p:spPr>
      </p:pic>
      <p:pic>
        <p:nvPicPr>
          <p:cNvPr id="597" name="图片 59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0964" y="3605059"/>
            <a:ext cx="556962" cy="556962"/>
          </a:xfrm>
          <a:prstGeom prst="rect">
            <a:avLst/>
          </a:prstGeom>
        </p:spPr>
      </p:pic>
      <p:pic>
        <p:nvPicPr>
          <p:cNvPr id="598" name="图片 59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61471" y="3605059"/>
            <a:ext cx="556962" cy="556962"/>
          </a:xfrm>
          <a:prstGeom prst="rect">
            <a:avLst/>
          </a:prstGeom>
        </p:spPr>
      </p:pic>
      <p:pic>
        <p:nvPicPr>
          <p:cNvPr id="599" name="图片 59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7434" y="3605059"/>
            <a:ext cx="556962" cy="556962"/>
          </a:xfrm>
          <a:prstGeom prst="rect">
            <a:avLst/>
          </a:prstGeom>
        </p:spPr>
      </p:pic>
      <p:pic>
        <p:nvPicPr>
          <p:cNvPr id="600" name="图片 59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0976" y="3605059"/>
            <a:ext cx="556962" cy="556962"/>
          </a:xfrm>
          <a:prstGeom prst="rect">
            <a:avLst/>
          </a:prstGeom>
        </p:spPr>
      </p:pic>
      <p:pic>
        <p:nvPicPr>
          <p:cNvPr id="601" name="图片 60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8640" y="3150520"/>
            <a:ext cx="556962" cy="556962"/>
          </a:xfrm>
          <a:prstGeom prst="rect">
            <a:avLst/>
          </a:prstGeom>
        </p:spPr>
      </p:pic>
      <p:pic>
        <p:nvPicPr>
          <p:cNvPr id="602" name="图片 60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4422" y="3150520"/>
            <a:ext cx="556962" cy="556962"/>
          </a:xfrm>
          <a:prstGeom prst="rect">
            <a:avLst/>
          </a:prstGeom>
        </p:spPr>
      </p:pic>
      <p:pic>
        <p:nvPicPr>
          <p:cNvPr id="603" name="图片 60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0410" y="3148097"/>
            <a:ext cx="556962" cy="556962"/>
          </a:xfrm>
          <a:prstGeom prst="rect">
            <a:avLst/>
          </a:prstGeom>
        </p:spPr>
      </p:pic>
      <p:pic>
        <p:nvPicPr>
          <p:cNvPr id="604" name="图片 60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6398" y="3148097"/>
            <a:ext cx="556962" cy="556962"/>
          </a:xfrm>
          <a:prstGeom prst="rect">
            <a:avLst/>
          </a:prstGeom>
        </p:spPr>
      </p:pic>
      <p:pic>
        <p:nvPicPr>
          <p:cNvPr id="605" name="图片 60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4002" y="2789410"/>
            <a:ext cx="556962" cy="556962"/>
          </a:xfrm>
          <a:prstGeom prst="rect">
            <a:avLst/>
          </a:prstGeom>
        </p:spPr>
      </p:pic>
      <p:sp>
        <p:nvSpPr>
          <p:cNvPr id="606" name="椭圆 605"/>
          <p:cNvSpPr/>
          <p:nvPr/>
        </p:nvSpPr>
        <p:spPr>
          <a:xfrm>
            <a:off x="7501384" y="3605059"/>
            <a:ext cx="1253167" cy="441121"/>
          </a:xfrm>
          <a:prstGeom prst="ellipse">
            <a:avLst/>
          </a:prstGeom>
          <a:noFill/>
          <a:ln w="76200">
            <a:solidFill>
              <a:srgbClr val="4186FF">
                <a:alpha val="100000"/>
              </a:srgbClr>
            </a:solidFill>
            <a:prstDash val="solid"/>
            <a:miter lim="800000"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607" name="星形: 六角 606"/>
          <p:cNvSpPr/>
          <p:nvPr/>
        </p:nvSpPr>
        <p:spPr>
          <a:xfrm>
            <a:off x="8871192" y="4324662"/>
            <a:ext cx="2203372" cy="2225418"/>
          </a:xfrm>
          <a:prstGeom prst="star6">
            <a:avLst/>
          </a:prstGeom>
          <a:solidFill>
            <a:schemeClr val="accent1">
              <a:alpha val="100000"/>
            </a:schemeClr>
          </a:solidFill>
          <a:ln w="12700">
            <a:solidFill>
              <a:srgbClr val="5C5C5C">
                <a:alpha val="100000"/>
              </a:srgbClr>
            </a:solidFill>
            <a:prstDash val="solid"/>
            <a:miter lim="800000"/>
          </a:ln>
        </p:spPr>
        <p:txBody>
          <a:bodyPr anchor="ctr"/>
          <a:lstStyle/>
          <a:p>
            <a:pPr algn="ctr"/>
            <a:r>
              <a:rPr lang="en-US" sz="3200" b="1">
                <a:solidFill>
                  <a:schemeClr val="bg1">
                    <a:alpha val="100000"/>
                  </a:schemeClr>
                </a:solidFill>
              </a:rPr>
              <a:t>95%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1000" fill="hold"/>
                                        <p:tgtEl>
                                          <p:spTgt spid="6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1000" fill="hold"/>
                                        <p:tgtEl>
                                          <p:spTgt spid="6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0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0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0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0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0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0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0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0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/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 descr="{&quot;isTemplate&quot;:true,&quot;type&quot;:&quot;page&quot;,&quot;originSlideId&quot;:&quot;74908a81&quot;}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文本框 608" descr="{&quot;isTemplate&quot;:true,&quot;type&quot;:&quot;title&quot;,&quot;canOmit&quot;:false,&quot;range&quot;:0}"/>
          <p:cNvSpPr txBox="1"/>
          <p:nvPr/>
        </p:nvSpPr>
        <p:spPr>
          <a:xfrm>
            <a:off x="660396" y="418039"/>
            <a:ext cx="10668000" cy="520700"/>
          </a:xfrm>
          <a:prstGeom prst="rect">
            <a:avLst/>
          </a:prstGeom>
          <a:noFill/>
        </p:spPr>
        <p:txBody>
          <a:bodyPr wrap="square" lIns="90000" tIns="46800" rIns="90000" bIns="46800" rtlCol="0" anchor="b" anchorCtr="0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zh-CN" sz="2800" b="1">
                <a:latin typeface="默认字体"/>
                <a:ea typeface="默认字体"/>
                <a:cs typeface="+mn-cs"/>
              </a:rPr>
              <a:t>项目演示</a:t>
            </a:r>
            <a:endParaRPr lang="en-US" sz="2800" b="1">
              <a:latin typeface="默认字体"/>
              <a:ea typeface="默认字体"/>
              <a:cs typeface="+mn-cs"/>
            </a:endParaRPr>
          </a:p>
        </p:txBody>
      </p:sp>
      <p:pic>
        <p:nvPicPr>
          <p:cNvPr id="610" name="图片 60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0016" y="1798428"/>
            <a:ext cx="8228760" cy="447696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/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 descr="{&quot;isTemplate&quot;:true,&quot;type&quot;:3,&quot;originSlideId&quot;:&quot;15fd695e&quot;}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PA-矩形 4"/>
          <p:cNvSpPr>
            <a:spLocks noChangeArrowheads="1"/>
          </p:cNvSpPr>
          <p:nvPr/>
        </p:nvSpPr>
        <p:spPr bwMode="auto">
          <a:xfrm>
            <a:off x="565795" y="1748185"/>
            <a:ext cx="11112500" cy="3683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1"/>
              </a:spcBef>
              <a:spcAft>
                <a:spcPct val="1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1"/>
              </a:spcBef>
              <a:spcAft>
                <a:spcPct val="1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1"/>
              </a:spcBef>
              <a:spcAft>
                <a:spcPct val="1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1"/>
              </a:spcBef>
              <a:spcAft>
                <a:spcPct val="1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sz="2400">
                <a:latin typeface="默认字体"/>
                <a:ea typeface="默认字体"/>
                <a:cs typeface="思源黑体 CN Medium"/>
                <a:sym typeface="等线"/>
              </a:rPr>
              <a:t>1. </a:t>
            </a:r>
            <a:r>
              <a:rPr lang="zh-CN" sz="2400">
                <a:latin typeface="默认字体"/>
                <a:ea typeface="默认字体"/>
                <a:cs typeface="思源黑体 CN Medium"/>
                <a:sym typeface="等线"/>
              </a:rPr>
              <a:t>项目</a:t>
            </a:r>
            <a:r>
              <a:rPr lang="zh-CN" sz="2400" b="1">
                <a:solidFill>
                  <a:schemeClr val="accent4">
                    <a:alpha val="100000"/>
                  </a:schemeClr>
                </a:solidFill>
                <a:latin typeface="默认字体"/>
                <a:ea typeface="默认字体"/>
                <a:cs typeface="思源黑体 CN Medium"/>
                <a:sym typeface="等线"/>
              </a:rPr>
              <a:t>工作量大</a:t>
            </a:r>
            <a:r>
              <a:rPr lang="zh-CN" sz="2400">
                <a:latin typeface="默认字体"/>
                <a:ea typeface="默认字体"/>
                <a:cs typeface="思源黑体 CN Medium"/>
                <a:sym typeface="等线"/>
              </a:rPr>
              <a:t>：移动端代码</a:t>
            </a:r>
            <a:r>
              <a:rPr lang="en-US" sz="2400">
                <a:latin typeface="默认字体"/>
                <a:ea typeface="默认字体"/>
                <a:cs typeface="思源黑体 CN Medium"/>
                <a:sym typeface="等线"/>
              </a:rPr>
              <a:t>4913</a:t>
            </a:r>
            <a:r>
              <a:rPr lang="zh-CN" sz="2400">
                <a:latin typeface="默认字体"/>
                <a:ea typeface="默认字体"/>
                <a:cs typeface="思源黑体 CN Medium"/>
                <a:sym typeface="等线"/>
              </a:rPr>
              <a:t>行，网页端代码</a:t>
            </a:r>
            <a:r>
              <a:rPr lang="en-US" sz="2400">
                <a:latin typeface="默认字体"/>
                <a:ea typeface="默认字体"/>
                <a:cs typeface="思源黑体 CN Medium"/>
                <a:sym typeface="等线"/>
              </a:rPr>
              <a:t>4904</a:t>
            </a:r>
            <a:r>
              <a:rPr lang="zh-CN" sz="2400">
                <a:latin typeface="默认字体"/>
                <a:ea typeface="默认字体"/>
                <a:cs typeface="思源黑体 CN Medium"/>
                <a:sym typeface="等线"/>
              </a:rPr>
              <a:t>行，后端代码</a:t>
            </a:r>
            <a:r>
              <a:rPr lang="en-US" sz="2400">
                <a:latin typeface="默认字体"/>
                <a:ea typeface="默认字体"/>
                <a:cs typeface="思源黑体 CN Medium"/>
                <a:sym typeface="等线"/>
              </a:rPr>
              <a:t>5052</a:t>
            </a:r>
            <a:r>
              <a:rPr lang="zh-CN" sz="2400">
                <a:latin typeface="默认字体"/>
                <a:ea typeface="默认字体"/>
                <a:cs typeface="思源黑体 CN Medium"/>
                <a:sym typeface="等线"/>
              </a:rPr>
              <a:t>行</a:t>
            </a:r>
            <a:endParaRPr/>
          </a:p>
        </p:txBody>
      </p:sp>
      <p:sp>
        <p:nvSpPr>
          <p:cNvPr id="613" name="PA-矩形 4"/>
          <p:cNvSpPr>
            <a:spLocks noChangeArrowheads="1"/>
          </p:cNvSpPr>
          <p:nvPr/>
        </p:nvSpPr>
        <p:spPr>
          <a:xfrm>
            <a:off x="565795" y="2307143"/>
            <a:ext cx="10763250" cy="7366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 anchorCtr="0">
            <a:spAutoFit/>
          </a:bodyPr>
          <a:lstStyle>
            <a:lvl1pPr marL="0" algn="l" defTabSz="914400" rtl="0" eaLnBrk="0" latinLnBrk="0" hangingPunct="0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742950" indent="-285750" algn="l" defTabSz="914400" rtl="0" eaLnBrk="0" latinLnBrk="0" hangingPunct="0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1143000" indent="-228600" algn="l" defTabSz="914400" rtl="0" eaLnBrk="0" latinLnBrk="0" hangingPunct="0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600200" indent="-228600" algn="l" defTabSz="914400" rtl="0" eaLnBrk="0" latinLnBrk="0" hangingPunct="0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2057400" indent="-228600" algn="l" defTabSz="914400" rtl="0" eaLnBrk="0" latinLnBrk="0" hangingPunct="0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1"/>
              </a:spcBef>
              <a:spcAft>
                <a:spcPct val="1"/>
              </a:spcAft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1"/>
              </a:spcBef>
              <a:spcAft>
                <a:spcPct val="1"/>
              </a:spcAft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1"/>
              </a:spcBef>
              <a:spcAft>
                <a:spcPct val="1"/>
              </a:spcAft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1"/>
              </a:spcBef>
              <a:spcAft>
                <a:spcPct val="1"/>
              </a:spcAft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r>
              <a:rPr lang="en-US" sz="2400">
                <a:latin typeface="默认字体"/>
                <a:ea typeface="默认字体"/>
                <a:cs typeface="思源黑体 CN Medium"/>
                <a:sym typeface="等线"/>
              </a:rPr>
              <a:t>2. </a:t>
            </a:r>
            <a:r>
              <a:rPr lang="zh-CN" sz="2400">
                <a:latin typeface="默认字体"/>
                <a:ea typeface="默认字体"/>
                <a:cs typeface="思源黑体 CN Medium"/>
                <a:sym typeface="等线"/>
              </a:rPr>
              <a:t>界面</a:t>
            </a:r>
            <a:r>
              <a:rPr lang="zh-CN" sz="2400" b="1">
                <a:solidFill>
                  <a:schemeClr val="accent4">
                    <a:alpha val="100000"/>
                  </a:schemeClr>
                </a:solidFill>
                <a:latin typeface="默认字体"/>
                <a:ea typeface="默认字体"/>
                <a:cs typeface="思源黑体 CN Medium"/>
                <a:sym typeface="等线"/>
              </a:rPr>
              <a:t>统一美观</a:t>
            </a:r>
            <a:r>
              <a:rPr lang="zh-CN" sz="2400">
                <a:latin typeface="默认字体"/>
                <a:ea typeface="默认字体"/>
                <a:cs typeface="思源黑体 CN Medium"/>
                <a:sym typeface="等线"/>
              </a:rPr>
              <a:t>：移动端遵循</a:t>
            </a:r>
            <a:r>
              <a:rPr lang="en-US" sz="2400">
                <a:latin typeface="默认字体"/>
                <a:ea typeface="默认字体"/>
                <a:cs typeface="思源黑体 CN Medium"/>
                <a:sym typeface="等线"/>
              </a:rPr>
              <a:t>Material Design</a:t>
            </a:r>
            <a:r>
              <a:rPr lang="zh-CN" sz="2400">
                <a:latin typeface="默认字体"/>
                <a:ea typeface="默认字体"/>
                <a:cs typeface="思源黑体 CN Medium"/>
                <a:sym typeface="等线"/>
              </a:rPr>
              <a:t>风格，网页端使用了</a:t>
            </a:r>
            <a:r>
              <a:rPr lang="en-US" sz="2400">
                <a:latin typeface="默认字体"/>
                <a:ea typeface="默认字体"/>
                <a:cs typeface="思源黑体 CN Medium"/>
                <a:sym typeface="等线"/>
              </a:rPr>
              <a:t>Element Plus</a:t>
            </a:r>
            <a:r>
              <a:rPr lang="zh-CN" sz="2400">
                <a:latin typeface="默认字体"/>
                <a:ea typeface="默认字体"/>
                <a:cs typeface="思源黑体 CN Medium"/>
                <a:sym typeface="等线"/>
              </a:rPr>
              <a:t>组件库，操作方便，符合常规习惯</a:t>
            </a:r>
            <a:endParaRPr/>
          </a:p>
        </p:txBody>
      </p:sp>
      <p:sp>
        <p:nvSpPr>
          <p:cNvPr id="614" name="PA-矩形 4"/>
          <p:cNvSpPr>
            <a:spLocks noChangeArrowheads="1"/>
          </p:cNvSpPr>
          <p:nvPr/>
        </p:nvSpPr>
        <p:spPr>
          <a:xfrm>
            <a:off x="565795" y="3234401"/>
            <a:ext cx="10763250" cy="7366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 anchorCtr="0">
            <a:spAutoFit/>
          </a:bodyPr>
          <a:lstStyle>
            <a:lvl1pPr marL="0" algn="l" defTabSz="914400" rtl="0" eaLnBrk="0" latinLnBrk="0" hangingPunct="0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742950" indent="-285750" algn="l" defTabSz="914400" rtl="0" eaLnBrk="0" latinLnBrk="0" hangingPunct="0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1143000" indent="-228600" algn="l" defTabSz="914400" rtl="0" eaLnBrk="0" latinLnBrk="0" hangingPunct="0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600200" indent="-228600" algn="l" defTabSz="914400" rtl="0" eaLnBrk="0" latinLnBrk="0" hangingPunct="0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2057400" indent="-228600" algn="l" defTabSz="914400" rtl="0" eaLnBrk="0" latinLnBrk="0" hangingPunct="0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1"/>
              </a:spcBef>
              <a:spcAft>
                <a:spcPct val="1"/>
              </a:spcAft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1"/>
              </a:spcBef>
              <a:spcAft>
                <a:spcPct val="1"/>
              </a:spcAft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1"/>
              </a:spcBef>
              <a:spcAft>
                <a:spcPct val="1"/>
              </a:spcAft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1"/>
              </a:spcBef>
              <a:spcAft>
                <a:spcPct val="1"/>
              </a:spcAft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r>
              <a:rPr lang="en-US" sz="2400">
                <a:latin typeface="默认字体"/>
                <a:ea typeface="默认字体"/>
                <a:cs typeface="思源黑体 CN Medium"/>
                <a:sym typeface="等线"/>
              </a:rPr>
              <a:t>3. </a:t>
            </a:r>
            <a:r>
              <a:rPr lang="zh-CN" sz="2400">
                <a:latin typeface="默认字体"/>
                <a:ea typeface="默认字体"/>
                <a:cs typeface="思源黑体 CN Medium"/>
                <a:sym typeface="等线"/>
              </a:rPr>
              <a:t>技术选择</a:t>
            </a:r>
            <a:r>
              <a:rPr lang="zh-CN" sz="2400" b="1">
                <a:solidFill>
                  <a:schemeClr val="accent4">
                    <a:alpha val="100000"/>
                  </a:schemeClr>
                </a:solidFill>
                <a:latin typeface="默认字体"/>
                <a:ea typeface="默认字体"/>
                <a:cs typeface="思源黑体 CN Medium"/>
                <a:sym typeface="等线"/>
              </a:rPr>
              <a:t>成熟先进合理</a:t>
            </a:r>
            <a:r>
              <a:rPr lang="zh-CN" sz="2400">
                <a:latin typeface="默认字体"/>
                <a:ea typeface="默认字体"/>
                <a:cs typeface="思源黑体 CN Medium"/>
                <a:sym typeface="等线"/>
              </a:rPr>
              <a:t>：教师端选择了</a:t>
            </a:r>
            <a:r>
              <a:rPr lang="en-US" sz="2400">
                <a:latin typeface="默认字体"/>
                <a:ea typeface="默认字体"/>
                <a:cs typeface="思源黑体 CN Medium"/>
                <a:sym typeface="等线"/>
              </a:rPr>
              <a:t>Vue</a:t>
            </a:r>
            <a:r>
              <a:rPr lang="zh-CN" sz="2400">
                <a:latin typeface="默认字体"/>
                <a:ea typeface="默认字体"/>
                <a:cs typeface="思源黑体 CN Medium"/>
                <a:sym typeface="等线"/>
              </a:rPr>
              <a:t>网页形式，学生端选择</a:t>
            </a:r>
            <a:r>
              <a:rPr lang="en-US" sz="2400">
                <a:latin typeface="默认字体"/>
                <a:ea typeface="默认字体"/>
                <a:cs typeface="思源黑体 CN Medium"/>
                <a:sym typeface="等线"/>
              </a:rPr>
              <a:t>Flutter</a:t>
            </a:r>
            <a:r>
              <a:rPr lang="zh-CN" sz="2400">
                <a:latin typeface="默认字体"/>
                <a:ea typeface="默认字体"/>
                <a:cs typeface="思源黑体 CN Medium"/>
                <a:sym typeface="等线"/>
              </a:rPr>
              <a:t>手机</a:t>
            </a:r>
            <a:r>
              <a:rPr lang="en-US" sz="2400">
                <a:latin typeface="默认字体"/>
                <a:ea typeface="默认字体"/>
                <a:cs typeface="思源黑体 CN Medium"/>
                <a:sym typeface="等线"/>
              </a:rPr>
              <a:t>App</a:t>
            </a:r>
            <a:r>
              <a:rPr lang="zh-CN" sz="2400">
                <a:latin typeface="默认字体"/>
                <a:ea typeface="默认字体"/>
                <a:cs typeface="思源黑体 CN Medium"/>
                <a:sym typeface="等线"/>
              </a:rPr>
              <a:t>形式，后端选择</a:t>
            </a:r>
            <a:r>
              <a:rPr lang="en-US" sz="2400">
                <a:latin typeface="默认字体"/>
                <a:ea typeface="默认字体"/>
                <a:cs typeface="思源黑体 CN Medium"/>
                <a:sym typeface="等线"/>
              </a:rPr>
              <a:t>Springboot</a:t>
            </a:r>
            <a:r>
              <a:rPr lang="zh-CN" sz="2400">
                <a:latin typeface="默认字体"/>
                <a:ea typeface="默认字体"/>
                <a:cs typeface="思源黑体 CN Medium"/>
                <a:sym typeface="等线"/>
              </a:rPr>
              <a:t>框架</a:t>
            </a:r>
            <a:endParaRPr/>
          </a:p>
        </p:txBody>
      </p:sp>
      <p:sp>
        <p:nvSpPr>
          <p:cNvPr id="615" name="文本框 614" descr="{&quot;isTemplate&quot;:true,&quot;type&quot;:&quot;title&quot;,&quot;canOmit&quot;:false,&quot;range&quot;:0}"/>
          <p:cNvSpPr txBox="1"/>
          <p:nvPr/>
        </p:nvSpPr>
        <p:spPr>
          <a:xfrm>
            <a:off x="660396" y="418039"/>
            <a:ext cx="10668000" cy="520700"/>
          </a:xfrm>
          <a:prstGeom prst="rect">
            <a:avLst/>
          </a:prstGeom>
          <a:noFill/>
        </p:spPr>
        <p:txBody>
          <a:bodyPr wrap="square" lIns="90000" tIns="46800" rIns="90000" bIns="46800" rtlCol="0" anchor="b" anchorCtr="0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zh-CN" sz="2800" b="1">
                <a:latin typeface="默认字体"/>
                <a:ea typeface="默认字体"/>
                <a:cs typeface="+mn-cs"/>
              </a:rPr>
              <a:t>项目特色与亮点</a:t>
            </a:r>
            <a:endParaRPr lang="en-US" sz="2800" b="1">
              <a:latin typeface="默认字体"/>
              <a:ea typeface="默认字体"/>
              <a:cs typeface="+mn-cs"/>
            </a:endParaRPr>
          </a:p>
        </p:txBody>
      </p:sp>
      <p:sp>
        <p:nvSpPr>
          <p:cNvPr id="616" name="PA-矩形 4"/>
          <p:cNvSpPr>
            <a:spLocks noChangeArrowheads="1"/>
          </p:cNvSpPr>
          <p:nvPr/>
        </p:nvSpPr>
        <p:spPr>
          <a:xfrm>
            <a:off x="565795" y="4161659"/>
            <a:ext cx="10763250" cy="7366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 anchorCtr="0">
            <a:spAutoFit/>
          </a:bodyPr>
          <a:lstStyle>
            <a:lvl1pPr marL="0" algn="l" defTabSz="914400" rtl="0" eaLnBrk="0" latinLnBrk="0" hangingPunct="0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742950" indent="-285750" algn="l" defTabSz="914400" rtl="0" eaLnBrk="0" latinLnBrk="0" hangingPunct="0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1143000" indent="-228600" algn="l" defTabSz="914400" rtl="0" eaLnBrk="0" latinLnBrk="0" hangingPunct="0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600200" indent="-228600" algn="l" defTabSz="914400" rtl="0" eaLnBrk="0" latinLnBrk="0" hangingPunct="0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2057400" indent="-228600" algn="l" defTabSz="914400" rtl="0" eaLnBrk="0" latinLnBrk="0" hangingPunct="0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1"/>
              </a:spcBef>
              <a:spcAft>
                <a:spcPct val="1"/>
              </a:spcAft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1"/>
              </a:spcBef>
              <a:spcAft>
                <a:spcPct val="1"/>
              </a:spcAft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1"/>
              </a:spcBef>
              <a:spcAft>
                <a:spcPct val="1"/>
              </a:spcAft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1"/>
              </a:spcBef>
              <a:spcAft>
                <a:spcPct val="1"/>
              </a:spcAft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lvl="0" algn="l" defTabSz="914400">
              <a:lnSpc>
                <a:spcPct val="100000"/>
              </a:lnSpc>
              <a:defRPr sz="1800">
                <a:solidFill>
                  <a:srgbClr val="000000">
                    <a:alpha val="100000"/>
                  </a:srgbClr>
                </a:solidFill>
                <a:latin typeface="Arial"/>
                <a:ea typeface="宋体"/>
                <a:cs typeface="+mn-cs"/>
              </a:defRPr>
            </a:pPr>
            <a:r>
              <a:rPr lang="en-US" sz="2400">
                <a:solidFill>
                  <a:srgbClr val="000000">
                    <a:alpha val="100000"/>
                  </a:srgbClr>
                </a:solidFill>
                <a:latin typeface="默认字体"/>
                <a:ea typeface="默认字体"/>
                <a:cs typeface="思源黑体 CN Medium"/>
                <a:sym typeface="等线"/>
              </a:rPr>
              <a:t>4. </a:t>
            </a:r>
            <a:r>
              <a:rPr lang="zh-CN" sz="2400">
                <a:solidFill>
                  <a:srgbClr val="000000">
                    <a:alpha val="100000"/>
                  </a:srgbClr>
                </a:solidFill>
                <a:latin typeface="默认字体"/>
                <a:ea typeface="默认字体"/>
                <a:cs typeface="思源黑体 CN Medium"/>
                <a:sym typeface="等线"/>
              </a:rPr>
              <a:t>全过程</a:t>
            </a:r>
            <a:r>
              <a:rPr lang="zh-CN" sz="2400" b="1">
                <a:solidFill>
                  <a:schemeClr val="accent4">
                    <a:alpha val="100000"/>
                  </a:schemeClr>
                </a:solidFill>
                <a:latin typeface="默认字体"/>
                <a:ea typeface="默认字体"/>
                <a:cs typeface="思源黑体 CN Medium"/>
                <a:sym typeface="等线"/>
              </a:rPr>
              <a:t>连贯接续</a:t>
            </a:r>
            <a:r>
              <a:rPr lang="zh-CN" sz="2400">
                <a:solidFill>
                  <a:srgbClr val="000000">
                    <a:alpha val="100000"/>
                  </a:srgbClr>
                </a:solidFill>
                <a:latin typeface="默认字体"/>
                <a:ea typeface="默认字体"/>
                <a:cs typeface="思源黑体 CN Medium"/>
                <a:sym typeface="等线"/>
              </a:rPr>
              <a:t>：从需求到设计到实现，成员认真对待，工作饱满，</a:t>
            </a:r>
            <a:r>
              <a:rPr lang="zh-CN" sz="2400" b="0">
                <a:solidFill>
                  <a:srgbClr val="000000">
                    <a:alpha val="100000"/>
                  </a:srgbClr>
                </a:solidFill>
                <a:latin typeface="默认字体"/>
                <a:ea typeface="默认字体"/>
                <a:cs typeface="思源黑体 CN Medium"/>
                <a:sym typeface="等线"/>
              </a:rPr>
              <a:t>开发过程有序、可控、可预测，</a:t>
            </a:r>
            <a:r>
              <a:rPr lang="zh-CN" sz="2400">
                <a:solidFill>
                  <a:srgbClr val="000000">
                    <a:alpha val="100000"/>
                  </a:srgbClr>
                </a:solidFill>
                <a:latin typeface="默认字体"/>
                <a:ea typeface="默认字体"/>
                <a:cs typeface="思源黑体 CN Medium"/>
                <a:sym typeface="等线"/>
              </a:rPr>
              <a:t>连为整体，确保项目</a:t>
            </a:r>
            <a:r>
              <a:rPr lang="zh-CN" sz="2400" b="0">
                <a:solidFill>
                  <a:srgbClr val="000000">
                    <a:alpha val="100000"/>
                  </a:srgbClr>
                </a:solidFill>
                <a:latin typeface="默认字体"/>
                <a:ea typeface="默认字体"/>
                <a:cs typeface="思源黑体 CN Medium"/>
                <a:sym typeface="等线"/>
              </a:rPr>
              <a:t>能够在规定时间内完成 </a:t>
            </a:r>
            <a:endParaRPr/>
          </a:p>
        </p:txBody>
      </p:sp>
      <p:sp>
        <p:nvSpPr>
          <p:cNvPr id="617" name="PA-矩形 4"/>
          <p:cNvSpPr>
            <a:spLocks noChangeArrowheads="1"/>
          </p:cNvSpPr>
          <p:nvPr/>
        </p:nvSpPr>
        <p:spPr>
          <a:xfrm>
            <a:off x="565146" y="5088917"/>
            <a:ext cx="10763250" cy="3683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 anchorCtr="0">
            <a:spAutoFit/>
          </a:bodyPr>
          <a:lstStyle>
            <a:lvl1pPr marL="0" algn="l" defTabSz="914400" rtl="0" eaLnBrk="0" latinLnBrk="0" hangingPunct="0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742950" indent="-285750" algn="l" defTabSz="914400" rtl="0" eaLnBrk="0" latinLnBrk="0" hangingPunct="0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1143000" indent="-228600" algn="l" defTabSz="914400" rtl="0" eaLnBrk="0" latinLnBrk="0" hangingPunct="0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600200" indent="-228600" algn="l" defTabSz="914400" rtl="0" eaLnBrk="0" latinLnBrk="0" hangingPunct="0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2057400" indent="-228600" algn="l" defTabSz="914400" rtl="0" eaLnBrk="0" latinLnBrk="0" hangingPunct="0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1"/>
              </a:spcBef>
              <a:spcAft>
                <a:spcPct val="1"/>
              </a:spcAft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1"/>
              </a:spcBef>
              <a:spcAft>
                <a:spcPct val="1"/>
              </a:spcAft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1"/>
              </a:spcBef>
              <a:spcAft>
                <a:spcPct val="1"/>
              </a:spcAft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1"/>
              </a:spcBef>
              <a:spcAft>
                <a:spcPct val="1"/>
              </a:spcAft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r>
              <a:rPr lang="en-US" sz="2400">
                <a:latin typeface="默认字体"/>
                <a:ea typeface="默认字体"/>
                <a:cs typeface="思源黑体 CN Medium"/>
                <a:sym typeface="等线"/>
              </a:rPr>
              <a:t>5. </a:t>
            </a:r>
            <a:r>
              <a:rPr lang="zh-CN" sz="2400">
                <a:latin typeface="默认字体"/>
                <a:ea typeface="默认字体"/>
                <a:cs typeface="思源黑体 CN Medium"/>
                <a:sym typeface="等线"/>
              </a:rPr>
              <a:t>额外特色功能：</a:t>
            </a:r>
            <a:r>
              <a:rPr lang="zh-CN" sz="2400" b="1">
                <a:solidFill>
                  <a:schemeClr val="accent4">
                    <a:alpha val="100000"/>
                  </a:schemeClr>
                </a:solidFill>
                <a:latin typeface="默认字体"/>
                <a:ea typeface="默认字体"/>
                <a:cs typeface="思源黑体 CN Medium"/>
                <a:sym typeface="等线"/>
              </a:rPr>
              <a:t>扫码签到</a:t>
            </a:r>
            <a:r>
              <a:rPr lang="zh-CN" sz="2400">
                <a:latin typeface="默认字体"/>
                <a:ea typeface="默认字体"/>
                <a:cs typeface="思源黑体 CN Medium"/>
                <a:sym typeface="等线"/>
              </a:rPr>
              <a:t>、</a:t>
            </a:r>
            <a:r>
              <a:rPr lang="zh-CN" sz="2400" b="1">
                <a:solidFill>
                  <a:schemeClr val="accent4">
                    <a:alpha val="100000"/>
                  </a:schemeClr>
                </a:solidFill>
                <a:latin typeface="默认字体"/>
                <a:ea typeface="默认字体"/>
                <a:cs typeface="思源黑体 CN Medium"/>
                <a:sym typeface="等线"/>
              </a:rPr>
              <a:t>教师消息推送、限时答题</a:t>
            </a:r>
            <a:r>
              <a:rPr lang="en-US" sz="2400">
                <a:latin typeface="默认字体"/>
                <a:ea typeface="默认字体"/>
                <a:cs typeface="思源黑体 CN Medium"/>
                <a:sym typeface="等线"/>
              </a:rPr>
              <a:t> 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6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6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6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6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/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 descr="{&quot;isTemplate&quot;:true,&quot;type&quot;:3,&quot;originSlideId&quot;:&quot;e32bbab2&quot;}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文本框 618" descr="{&quot;isTemplate&quot;:true,&quot;type&quot;:&quot;title&quot;,&quot;canOmit&quot;:false,&quot;range&quot;:0}"/>
          <p:cNvSpPr txBox="1"/>
          <p:nvPr/>
        </p:nvSpPr>
        <p:spPr>
          <a:xfrm>
            <a:off x="660396" y="418039"/>
            <a:ext cx="10668000" cy="520700"/>
          </a:xfrm>
          <a:prstGeom prst="rect">
            <a:avLst/>
          </a:prstGeom>
          <a:noFill/>
        </p:spPr>
        <p:txBody>
          <a:bodyPr wrap="square" lIns="90000" tIns="46800" rIns="90000" bIns="46800" rtlCol="0" anchor="b" anchorCtr="0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zh-CN" sz="2800" b="1">
                <a:latin typeface="默认字体"/>
                <a:ea typeface="默认字体"/>
                <a:cs typeface="+mn-cs"/>
              </a:rPr>
              <a:t>人员分工情况</a:t>
            </a:r>
            <a:endParaRPr lang="en-US" sz="2800" b="1">
              <a:latin typeface="默认字体"/>
              <a:ea typeface="默认字体"/>
              <a:cs typeface="+mn-cs"/>
            </a:endParaRPr>
          </a:p>
        </p:txBody>
      </p:sp>
      <p:grpSp>
        <p:nvGrpSpPr>
          <p:cNvPr id="620" name="Group 513"/>
          <p:cNvGrpSpPr/>
          <p:nvPr/>
        </p:nvGrpSpPr>
        <p:grpSpPr>
          <a:xfrm>
            <a:off x="636033" y="1264279"/>
            <a:ext cx="3519940" cy="2320010"/>
            <a:chOff x="636033" y="1751287"/>
            <a:chExt cx="3519940" cy="4234459"/>
          </a:xfrm>
        </p:grpSpPr>
        <p:sp>
          <p:nvSpPr>
            <p:cNvPr id="621" name="AutoShape 2"/>
            <p:cNvSpPr/>
            <p:nvPr/>
          </p:nvSpPr>
          <p:spPr>
            <a:xfrm>
              <a:off x="636033" y="1751287"/>
              <a:ext cx="3519940" cy="4234459"/>
            </a:xfrm>
            <a:prstGeom prst="roundRect">
              <a:avLst/>
            </a:prstGeom>
            <a:solidFill>
              <a:schemeClr val="accent2">
                <a:alpha val="100000"/>
              </a:schemeClr>
            </a:solidFill>
          </p:spPr>
          <p:txBody>
            <a:bodyPr/>
            <a:lstStyle/>
            <a:p>
              <a:endParaRPr lang="zh-CN">
                <a:latin typeface="默认字体"/>
                <a:ea typeface="默认字体"/>
                <a:cs typeface="+mn-cs"/>
              </a:endParaRPr>
            </a:p>
          </p:txBody>
        </p:sp>
        <p:cxnSp>
          <p:nvCxnSpPr>
            <p:cNvPr id="622" name="Connector 3"/>
            <p:cNvCxnSpPr/>
            <p:nvPr/>
          </p:nvCxnSpPr>
          <p:spPr>
            <a:xfrm>
              <a:off x="1068653" y="2719942"/>
              <a:ext cx="2654699" cy="0"/>
            </a:xfrm>
            <a:prstGeom prst="line">
              <a:avLst/>
            </a:prstGeom>
            <a:ln w="9525">
              <a:solidFill>
                <a:srgbClr val="FFFFFF">
                  <a:alpha val="100000"/>
                </a:srgbClr>
              </a:solidFill>
              <a:prstDash val="solid"/>
            </a:ln>
          </p:spPr>
        </p:cxnSp>
        <p:sp>
          <p:nvSpPr>
            <p:cNvPr id="623" name="TextBox 4" descr="{&quot;isTemplate&quot;:true,&quot;type&quot;:&quot;title&quot;,&quot;canOmit&quot;:false,&quot;range&quot;:0}"/>
            <p:cNvSpPr txBox="1"/>
            <p:nvPr/>
          </p:nvSpPr>
          <p:spPr>
            <a:xfrm>
              <a:off x="1084612" y="1883621"/>
              <a:ext cx="2622550" cy="1018173"/>
            </a:xfrm>
            <a:prstGeom prst="rect">
              <a:avLst/>
            </a:prstGeom>
          </p:spPr>
          <p:txBody>
            <a:bodyPr vert="horz" wrap="square" lIns="123825" tIns="123825" rIns="57150" bIns="123825" rtlCol="0" anchor="t" anchorCtr="0">
              <a:spAutoFit/>
            </a:bodyPr>
            <a:lstStyle/>
            <a:p>
              <a:pPr marL="0" indent="0" algn="ctr">
                <a:lnSpc>
                  <a:spcPct val="100000"/>
                </a:lnSpc>
                <a:buNone/>
              </a:pPr>
              <a:r>
                <a:rPr lang="en-US" altLang="zh-CN" sz="2000" b="1" dirty="0">
                  <a:solidFill>
                    <a:srgbClr val="FFFFFF">
                      <a:alpha val="100000"/>
                    </a:srgbClr>
                  </a:solidFill>
                  <a:latin typeface="默认字体"/>
                </a:rPr>
                <a:t>XXX</a:t>
              </a:r>
              <a:endParaRPr dirty="0"/>
            </a:p>
          </p:txBody>
        </p:sp>
        <p:sp>
          <p:nvSpPr>
            <p:cNvPr id="624" name="TextBox 5" descr="{&quot;isTemplate&quot;:true,&quot;type&quot;:&quot;content&quot;,&quot;canOmit&quot;:false,&quot;range&quot;:0}"/>
            <p:cNvSpPr txBox="1"/>
            <p:nvPr/>
          </p:nvSpPr>
          <p:spPr>
            <a:xfrm>
              <a:off x="894460" y="2924197"/>
              <a:ext cx="3003550" cy="2788227"/>
            </a:xfrm>
            <a:prstGeom prst="rect">
              <a:avLst/>
            </a:prstGeom>
          </p:spPr>
          <p:txBody>
            <a:bodyPr vert="horz" wrap="square" lIns="123825" tIns="123825" rIns="57150" bIns="123825" rtlCol="0" anchor="t" anchorCtr="0">
              <a:noAutofit/>
            </a:bodyPr>
            <a:lstStyle/>
            <a:p>
              <a:pPr marL="285750" indent="-285750" algn="just">
                <a:lnSpc>
                  <a:spcPct val="130000"/>
                </a:lnSpc>
                <a:buFont typeface="Arial" charset="0"/>
                <a:buChar char="•"/>
              </a:pPr>
              <a:r>
                <a:rPr lang="zh-CN" sz="1600">
                  <a:solidFill>
                    <a:srgbClr val="FFFFFF">
                      <a:alpha val="100000"/>
                    </a:srgbClr>
                  </a:solidFill>
                  <a:latin typeface="默认字体"/>
                  <a:ea typeface="默认字体"/>
                  <a:cs typeface="+mn-cs"/>
                </a:rPr>
                <a:t>组长，把控进度安排任务</a:t>
              </a:r>
              <a:endParaRPr/>
            </a:p>
            <a:p>
              <a:pPr marL="285750" indent="-285750" algn="just">
                <a:lnSpc>
                  <a:spcPct val="130000"/>
                </a:lnSpc>
                <a:buFont typeface="Arial" charset="0"/>
                <a:buChar char="•"/>
              </a:pPr>
              <a:r>
                <a:rPr lang="zh-CN" sz="1600">
                  <a:solidFill>
                    <a:srgbClr val="FFFFFF">
                      <a:alpha val="100000"/>
                    </a:srgbClr>
                  </a:solidFill>
                  <a:latin typeface="默认字体"/>
                  <a:ea typeface="默认字体"/>
                  <a:cs typeface="+mn-cs"/>
                </a:rPr>
                <a:t>学生端认证部分和课程部分的需求和设计部分</a:t>
              </a:r>
              <a:endParaRPr/>
            </a:p>
            <a:p>
              <a:pPr marL="285750" indent="-285750" algn="just">
                <a:lnSpc>
                  <a:spcPct val="130000"/>
                </a:lnSpc>
                <a:buFont typeface="Arial" charset="0"/>
                <a:buChar char="•"/>
              </a:pPr>
              <a:r>
                <a:rPr lang="zh-CN" sz="1600">
                  <a:solidFill>
                    <a:srgbClr val="FFFFFF">
                      <a:alpha val="100000"/>
                    </a:srgbClr>
                  </a:solidFill>
                  <a:latin typeface="默认字体"/>
                  <a:ea typeface="默认字体"/>
                  <a:cs typeface="+mn-cs"/>
                </a:rPr>
                <a:t>学生端的全部代码实现</a:t>
              </a:r>
              <a:endParaRPr/>
            </a:p>
            <a:p>
              <a:pPr marL="285750" indent="-285750" algn="just">
                <a:lnSpc>
                  <a:spcPct val="130000"/>
                </a:lnSpc>
                <a:buFont typeface="Arial" charset="0"/>
                <a:buChar char="•"/>
              </a:pPr>
              <a:endParaRPr lang="en-US" sz="1400">
                <a:solidFill>
                  <a:srgbClr val="FFFFFF">
                    <a:alpha val="100000"/>
                  </a:srgbClr>
                </a:solidFill>
                <a:latin typeface="默认字体"/>
                <a:ea typeface="默认字体"/>
                <a:cs typeface="+mn-cs"/>
              </a:endParaRPr>
            </a:p>
          </p:txBody>
        </p:sp>
      </p:grpSp>
      <p:grpSp>
        <p:nvGrpSpPr>
          <p:cNvPr id="625" name="Group 518"/>
          <p:cNvGrpSpPr/>
          <p:nvPr/>
        </p:nvGrpSpPr>
        <p:grpSpPr>
          <a:xfrm>
            <a:off x="4403619" y="1264279"/>
            <a:ext cx="3519940" cy="2320010"/>
            <a:chOff x="4403619" y="1751287"/>
            <a:chExt cx="3519940" cy="4234459"/>
          </a:xfrm>
        </p:grpSpPr>
        <p:sp>
          <p:nvSpPr>
            <p:cNvPr id="626" name="AutoShape 6"/>
            <p:cNvSpPr/>
            <p:nvPr/>
          </p:nvSpPr>
          <p:spPr>
            <a:xfrm>
              <a:off x="4403619" y="1751287"/>
              <a:ext cx="3519940" cy="4234459"/>
            </a:xfrm>
            <a:prstGeom prst="roundRect">
              <a:avLst/>
            </a:prstGeom>
            <a:solidFill>
              <a:schemeClr val="accent2">
                <a:alpha val="100000"/>
              </a:schemeClr>
            </a:solidFill>
          </p:spPr>
          <p:txBody>
            <a:bodyPr/>
            <a:lstStyle/>
            <a:p>
              <a:endParaRPr lang="zh-CN">
                <a:latin typeface="默认字体"/>
                <a:ea typeface="默认字体"/>
                <a:cs typeface="+mn-cs"/>
              </a:endParaRPr>
            </a:p>
          </p:txBody>
        </p:sp>
        <p:cxnSp>
          <p:nvCxnSpPr>
            <p:cNvPr id="627" name="Connector 7"/>
            <p:cNvCxnSpPr/>
            <p:nvPr/>
          </p:nvCxnSpPr>
          <p:spPr>
            <a:xfrm>
              <a:off x="4836240" y="2719942"/>
              <a:ext cx="2654699" cy="0"/>
            </a:xfrm>
            <a:prstGeom prst="line">
              <a:avLst/>
            </a:prstGeom>
            <a:ln w="9525">
              <a:solidFill>
                <a:srgbClr val="FFFFFF">
                  <a:alpha val="100000"/>
                </a:srgbClr>
              </a:solidFill>
              <a:prstDash val="solid"/>
            </a:ln>
          </p:spPr>
        </p:cxnSp>
        <p:sp>
          <p:nvSpPr>
            <p:cNvPr id="628" name="TextBox 8" descr="{&quot;isTemplate&quot;:true,&quot;type&quot;:&quot;title&quot;,&quot;canOmit&quot;:false,&quot;range&quot;:0}"/>
            <p:cNvSpPr txBox="1"/>
            <p:nvPr/>
          </p:nvSpPr>
          <p:spPr>
            <a:xfrm>
              <a:off x="4852198" y="1883621"/>
              <a:ext cx="2622550" cy="1018173"/>
            </a:xfrm>
            <a:prstGeom prst="rect">
              <a:avLst/>
            </a:prstGeom>
          </p:spPr>
          <p:txBody>
            <a:bodyPr vert="horz" wrap="square" lIns="123825" tIns="123825" rIns="57150" bIns="123825" rtlCol="0" anchor="t" anchorCtr="0">
              <a:spAutoFit/>
            </a:bodyPr>
            <a:lstStyle/>
            <a:p>
              <a:pPr marL="0" indent="0" algn="ctr">
                <a:lnSpc>
                  <a:spcPct val="100000"/>
                </a:lnSpc>
                <a:buNone/>
              </a:pPr>
              <a:r>
                <a:rPr lang="en-US" altLang="zh-CN" sz="2000" b="1" dirty="0">
                  <a:solidFill>
                    <a:srgbClr val="FFFFFF">
                      <a:alpha val="100000"/>
                    </a:srgbClr>
                  </a:solidFill>
                  <a:latin typeface="默认字体"/>
                </a:rPr>
                <a:t>XXX</a:t>
              </a:r>
              <a:endParaRPr dirty="0"/>
            </a:p>
          </p:txBody>
        </p:sp>
        <p:sp>
          <p:nvSpPr>
            <p:cNvPr id="629" name="TextBox 9" descr="{&quot;isTemplate&quot;:true,&quot;type&quot;:&quot;content&quot;,&quot;canOmit&quot;:false,&quot;range&quot;:0}"/>
            <p:cNvSpPr txBox="1"/>
            <p:nvPr/>
          </p:nvSpPr>
          <p:spPr>
            <a:xfrm>
              <a:off x="4662047" y="2924197"/>
              <a:ext cx="3003550" cy="2788227"/>
            </a:xfrm>
            <a:prstGeom prst="rect">
              <a:avLst/>
            </a:prstGeom>
          </p:spPr>
          <p:txBody>
            <a:bodyPr vert="horz" wrap="square" lIns="123825" tIns="123825" rIns="57150" bIns="123825" rtlCol="0" anchor="t" anchorCtr="0">
              <a:noAutofit/>
            </a:bodyPr>
            <a:lstStyle/>
            <a:p>
              <a:pPr marL="285750" lvl="0" indent="-285750" algn="just">
                <a:lnSpc>
                  <a:spcPct val="130000"/>
                </a:lnSpc>
                <a:buFont typeface="Arial" charset="0"/>
                <a:buChar char="•"/>
              </a:pPr>
              <a:r>
                <a:rPr lang="zh-CN" sz="1600">
                  <a:solidFill>
                    <a:srgbClr val="FFFFFF">
                      <a:alpha val="100000"/>
                    </a:srgbClr>
                  </a:solidFill>
                  <a:latin typeface="默认字体"/>
                  <a:ea typeface="默认字体"/>
                  <a:cs typeface="+mn-cs"/>
                </a:rPr>
                <a:t>题库概要和详细设计</a:t>
              </a:r>
              <a:endParaRPr/>
            </a:p>
            <a:p>
              <a:pPr marL="285750" lvl="0" indent="-285750" algn="just">
                <a:lnSpc>
                  <a:spcPct val="130000"/>
                </a:lnSpc>
                <a:buFont typeface="Arial" charset="0"/>
                <a:buChar char="•"/>
              </a:pPr>
              <a:r>
                <a:rPr lang="zh-CN" sz="1600">
                  <a:solidFill>
                    <a:srgbClr val="FFFFFF">
                      <a:alpha val="100000"/>
                    </a:srgbClr>
                  </a:solidFill>
                  <a:latin typeface="默认字体"/>
                  <a:ea typeface="默认字体"/>
                  <a:cs typeface="+mn-cs"/>
                </a:rPr>
                <a:t>用户认证、学生端课堂、教师端课堂、题库、消息通知部分的后端代码实现</a:t>
              </a:r>
              <a:endParaRPr/>
            </a:p>
            <a:p>
              <a:pPr marL="285750" lvl="0" indent="-285750" algn="just">
                <a:lnSpc>
                  <a:spcPct val="130000"/>
                </a:lnSpc>
                <a:buFont typeface="Arial" charset="0"/>
                <a:buChar char="•"/>
              </a:pPr>
              <a:endParaRPr lang="en-US" sz="1400">
                <a:solidFill>
                  <a:srgbClr val="FFFFFF">
                    <a:alpha val="100000"/>
                  </a:srgbClr>
                </a:solidFill>
                <a:latin typeface="默认字体"/>
                <a:ea typeface="默认字体"/>
                <a:cs typeface="+mn-cs"/>
              </a:endParaRPr>
            </a:p>
          </p:txBody>
        </p:sp>
      </p:grpSp>
      <p:grpSp>
        <p:nvGrpSpPr>
          <p:cNvPr id="630" name="Group 523"/>
          <p:cNvGrpSpPr/>
          <p:nvPr/>
        </p:nvGrpSpPr>
        <p:grpSpPr>
          <a:xfrm>
            <a:off x="8171205" y="1264279"/>
            <a:ext cx="3519940" cy="2320010"/>
            <a:chOff x="8171205" y="1751287"/>
            <a:chExt cx="3519940" cy="4234459"/>
          </a:xfrm>
        </p:grpSpPr>
        <p:sp>
          <p:nvSpPr>
            <p:cNvPr id="631" name="AutoShape 10"/>
            <p:cNvSpPr/>
            <p:nvPr/>
          </p:nvSpPr>
          <p:spPr>
            <a:xfrm>
              <a:off x="8171205" y="1751287"/>
              <a:ext cx="3519940" cy="4234459"/>
            </a:xfrm>
            <a:prstGeom prst="roundRect">
              <a:avLst/>
            </a:prstGeom>
            <a:solidFill>
              <a:schemeClr val="accent2">
                <a:alpha val="100000"/>
              </a:schemeClr>
            </a:solidFill>
          </p:spPr>
          <p:txBody>
            <a:bodyPr/>
            <a:lstStyle/>
            <a:p>
              <a:endParaRPr lang="zh-CN">
                <a:latin typeface="默认字体"/>
                <a:ea typeface="默认字体"/>
                <a:cs typeface="+mn-cs"/>
              </a:endParaRPr>
            </a:p>
          </p:txBody>
        </p:sp>
        <p:cxnSp>
          <p:nvCxnSpPr>
            <p:cNvPr id="632" name="Connector 11"/>
            <p:cNvCxnSpPr/>
            <p:nvPr/>
          </p:nvCxnSpPr>
          <p:spPr>
            <a:xfrm>
              <a:off x="8603826" y="2719942"/>
              <a:ext cx="2654699" cy="0"/>
            </a:xfrm>
            <a:prstGeom prst="line">
              <a:avLst/>
            </a:prstGeom>
            <a:ln w="9525">
              <a:solidFill>
                <a:srgbClr val="FFFFFF">
                  <a:alpha val="100000"/>
                </a:srgbClr>
              </a:solidFill>
              <a:prstDash val="solid"/>
            </a:ln>
          </p:spPr>
        </p:cxnSp>
        <p:sp>
          <p:nvSpPr>
            <p:cNvPr id="633" name="TextBox 12" descr="{&quot;isTemplate&quot;:true,&quot;type&quot;:&quot;title&quot;,&quot;canOmit&quot;:false,&quot;range&quot;:0}"/>
            <p:cNvSpPr txBox="1"/>
            <p:nvPr/>
          </p:nvSpPr>
          <p:spPr>
            <a:xfrm>
              <a:off x="8619785" y="1883621"/>
              <a:ext cx="2622550" cy="1018173"/>
            </a:xfrm>
            <a:prstGeom prst="rect">
              <a:avLst/>
            </a:prstGeom>
          </p:spPr>
          <p:txBody>
            <a:bodyPr vert="horz" wrap="square" lIns="123825" tIns="123825" rIns="57150" bIns="123825" rtlCol="0" anchor="t" anchorCtr="0">
              <a:spAutoFit/>
            </a:bodyPr>
            <a:lstStyle/>
            <a:p>
              <a:pPr marL="0" indent="0" algn="ctr">
                <a:lnSpc>
                  <a:spcPct val="100000"/>
                </a:lnSpc>
                <a:buNone/>
              </a:pPr>
              <a:r>
                <a:rPr lang="en-US" altLang="zh-CN" sz="2000" b="1" dirty="0">
                  <a:solidFill>
                    <a:srgbClr val="FFFFFF">
                      <a:alpha val="100000"/>
                    </a:srgbClr>
                  </a:solidFill>
                  <a:latin typeface="默认字体"/>
                </a:rPr>
                <a:t>XXX</a:t>
              </a:r>
              <a:endParaRPr dirty="0"/>
            </a:p>
          </p:txBody>
        </p:sp>
        <p:sp>
          <p:nvSpPr>
            <p:cNvPr id="634" name="TextBox 13" descr="{&quot;isTemplate&quot;:true,&quot;type&quot;:&quot;content&quot;,&quot;canOmit&quot;:false,&quot;range&quot;:0}"/>
            <p:cNvSpPr txBox="1"/>
            <p:nvPr/>
          </p:nvSpPr>
          <p:spPr>
            <a:xfrm>
              <a:off x="8429633" y="2924197"/>
              <a:ext cx="3147424" cy="2788227"/>
            </a:xfrm>
            <a:prstGeom prst="rect">
              <a:avLst/>
            </a:prstGeom>
          </p:spPr>
          <p:txBody>
            <a:bodyPr vert="horz" wrap="square" lIns="123825" tIns="123825" rIns="57150" bIns="123825" rtlCol="0" anchor="t" anchorCtr="0">
              <a:noAutofit/>
            </a:bodyPr>
            <a:lstStyle/>
            <a:p>
              <a:pPr marL="285750" lvl="0" indent="-285750" algn="just" defTabSz="914400">
                <a:lnSpc>
                  <a:spcPct val="130000"/>
                </a:lnSpc>
                <a:buFont typeface="Arial" charset="0"/>
                <a:buChar char="•"/>
                <a:defRPr sz="1800">
                  <a:solidFill>
                    <a:schemeClr val="tx1">
                      <a:alpha val="100000"/>
                    </a:schemeClr>
                  </a:solidFill>
                  <a:latin typeface="Arial"/>
                  <a:ea typeface="黑体"/>
                  <a:cs typeface="+mn-cs"/>
                </a:defRPr>
              </a:pPr>
              <a:r>
                <a:rPr lang="zh-CN" sz="1600" b="0" i="0" u="none" strike="noStrike">
                  <a:solidFill>
                    <a:srgbClr val="FFFFFF">
                      <a:alpha val="100000"/>
                    </a:srgbClr>
                  </a:solidFill>
                  <a:latin typeface="默认字体"/>
                  <a:ea typeface="默认字体"/>
                  <a:cs typeface="+mn-cs"/>
                </a:rPr>
                <a:t>教师端签到，发布题目，数据统计概要和详细设计</a:t>
              </a:r>
              <a:endParaRPr sz="1800">
                <a:solidFill>
                  <a:schemeClr val="tx1">
                    <a:alpha val="100000"/>
                  </a:schemeClr>
                </a:solidFill>
                <a:latin typeface="Arial"/>
                <a:ea typeface="黑体"/>
                <a:cs typeface="+mn-cs"/>
              </a:endParaRPr>
            </a:p>
            <a:p>
              <a:pPr marL="285750" lvl="0" indent="-285750" algn="just" defTabSz="914400">
                <a:lnSpc>
                  <a:spcPct val="130000"/>
                </a:lnSpc>
                <a:buFont typeface="Arial" charset="0"/>
                <a:buChar char="•"/>
                <a:defRPr sz="1800">
                  <a:solidFill>
                    <a:schemeClr val="tx1">
                      <a:alpha val="100000"/>
                    </a:schemeClr>
                  </a:solidFill>
                  <a:latin typeface="Arial"/>
                  <a:ea typeface="黑体"/>
                  <a:cs typeface="+mn-cs"/>
                </a:defRPr>
              </a:pPr>
              <a:r>
                <a:rPr lang="zh-CN" sz="1600" b="0" i="0" u="none" strike="noStrike">
                  <a:solidFill>
                    <a:srgbClr val="FFFFFF">
                      <a:alpha val="100000"/>
                    </a:srgbClr>
                  </a:solidFill>
                  <a:latin typeface="默认字体"/>
                  <a:ea typeface="默认字体"/>
                  <a:cs typeface="+mn-cs"/>
                </a:rPr>
                <a:t>学生端和教师端课程，数据统计，讨论区的后端代码实现</a:t>
              </a:r>
              <a:endParaRPr sz="1800">
                <a:solidFill>
                  <a:schemeClr val="tx1">
                    <a:alpha val="100000"/>
                  </a:schemeClr>
                </a:solidFill>
                <a:latin typeface="Arial"/>
                <a:ea typeface="黑体"/>
                <a:cs typeface="+mn-cs"/>
              </a:endParaRPr>
            </a:p>
          </p:txBody>
        </p:sp>
      </p:grpSp>
      <p:grpSp>
        <p:nvGrpSpPr>
          <p:cNvPr id="635" name="Group 513"/>
          <p:cNvGrpSpPr/>
          <p:nvPr/>
        </p:nvGrpSpPr>
        <p:grpSpPr>
          <a:xfrm>
            <a:off x="660396" y="3909829"/>
            <a:ext cx="3519940" cy="2320010"/>
            <a:chOff x="636033" y="1751287"/>
            <a:chExt cx="3519940" cy="4234459"/>
          </a:xfrm>
        </p:grpSpPr>
        <p:sp>
          <p:nvSpPr>
            <p:cNvPr id="636" name="AutoShape 2"/>
            <p:cNvSpPr/>
            <p:nvPr/>
          </p:nvSpPr>
          <p:spPr>
            <a:xfrm>
              <a:off x="636033" y="1751287"/>
              <a:ext cx="3519940" cy="4234459"/>
            </a:xfrm>
            <a:prstGeom prst="roundRect">
              <a:avLst/>
            </a:prstGeom>
            <a:solidFill>
              <a:schemeClr val="accent2">
                <a:alpha val="100000"/>
              </a:schemeClr>
            </a:solidFill>
          </p:spPr>
          <p:txBody>
            <a:bodyPr/>
            <a:lstStyle/>
            <a:p>
              <a:endParaRPr lang="zh-CN">
                <a:latin typeface="默认字体"/>
                <a:ea typeface="默认字体"/>
                <a:cs typeface="+mn-cs"/>
              </a:endParaRPr>
            </a:p>
          </p:txBody>
        </p:sp>
        <p:cxnSp>
          <p:nvCxnSpPr>
            <p:cNvPr id="637" name="Connector 3"/>
            <p:cNvCxnSpPr/>
            <p:nvPr/>
          </p:nvCxnSpPr>
          <p:spPr>
            <a:xfrm>
              <a:off x="1068653" y="2719942"/>
              <a:ext cx="2654699" cy="0"/>
            </a:xfrm>
            <a:prstGeom prst="line">
              <a:avLst/>
            </a:prstGeom>
            <a:ln w="9525">
              <a:solidFill>
                <a:srgbClr val="FFFFFF">
                  <a:alpha val="100000"/>
                </a:srgbClr>
              </a:solidFill>
              <a:prstDash val="solid"/>
            </a:ln>
          </p:spPr>
        </p:cxnSp>
        <p:sp>
          <p:nvSpPr>
            <p:cNvPr id="638" name="TextBox 4" descr="{&quot;isTemplate&quot;:true,&quot;type&quot;:&quot;title&quot;,&quot;canOmit&quot;:false,&quot;range&quot;:0}"/>
            <p:cNvSpPr txBox="1"/>
            <p:nvPr/>
          </p:nvSpPr>
          <p:spPr>
            <a:xfrm>
              <a:off x="1084612" y="1883621"/>
              <a:ext cx="2622550" cy="1018173"/>
            </a:xfrm>
            <a:prstGeom prst="rect">
              <a:avLst/>
            </a:prstGeom>
          </p:spPr>
          <p:txBody>
            <a:bodyPr vert="horz" wrap="square" lIns="123825" tIns="123825" rIns="57150" bIns="123825" rtlCol="0" anchor="t" anchorCtr="0">
              <a:spAutoFit/>
            </a:bodyPr>
            <a:lstStyle/>
            <a:p>
              <a:pPr marL="0" indent="0" algn="ctr">
                <a:lnSpc>
                  <a:spcPct val="100000"/>
                </a:lnSpc>
                <a:buNone/>
              </a:pPr>
              <a:r>
                <a:rPr lang="en-US" altLang="zh-CN" sz="2000" b="1" dirty="0">
                  <a:solidFill>
                    <a:srgbClr val="FFFFFF">
                      <a:alpha val="100000"/>
                    </a:srgbClr>
                  </a:solidFill>
                  <a:latin typeface="默认字体"/>
                </a:rPr>
                <a:t>XXX</a:t>
              </a:r>
              <a:endParaRPr dirty="0"/>
            </a:p>
          </p:txBody>
        </p:sp>
        <p:sp>
          <p:nvSpPr>
            <p:cNvPr id="639" name="TextBox 5" descr="{&quot;isTemplate&quot;:true,&quot;type&quot;:&quot;content&quot;,&quot;canOmit&quot;:false,&quot;range&quot;:0}"/>
            <p:cNvSpPr txBox="1"/>
            <p:nvPr/>
          </p:nvSpPr>
          <p:spPr>
            <a:xfrm>
              <a:off x="894460" y="2924197"/>
              <a:ext cx="3003550" cy="2788227"/>
            </a:xfrm>
            <a:prstGeom prst="rect">
              <a:avLst/>
            </a:prstGeom>
          </p:spPr>
          <p:txBody>
            <a:bodyPr vert="horz" wrap="square" lIns="123825" tIns="123825" rIns="57150" bIns="123825" rtlCol="0" anchor="t" anchorCtr="0">
              <a:noAutofit/>
            </a:bodyPr>
            <a:lstStyle/>
            <a:p>
              <a:pPr marL="0" indent="0" algn="just">
                <a:lnSpc>
                  <a:spcPct val="130000"/>
                </a:lnSpc>
                <a:buNone/>
              </a:pPr>
              <a:endParaRPr lang="zh-CN" sz="1600">
                <a:solidFill>
                  <a:srgbClr val="FFFFFF">
                    <a:alpha val="100000"/>
                  </a:srgbClr>
                </a:solidFill>
                <a:latin typeface="默认字体"/>
                <a:ea typeface="默认字体"/>
                <a:cs typeface="+mn-cs"/>
              </a:endParaRPr>
            </a:p>
          </p:txBody>
        </p:sp>
      </p:grpSp>
      <p:grpSp>
        <p:nvGrpSpPr>
          <p:cNvPr id="640" name="Group 518"/>
          <p:cNvGrpSpPr/>
          <p:nvPr/>
        </p:nvGrpSpPr>
        <p:grpSpPr>
          <a:xfrm>
            <a:off x="4427982" y="3909829"/>
            <a:ext cx="3519940" cy="2320010"/>
            <a:chOff x="4403619" y="1751287"/>
            <a:chExt cx="3519940" cy="4234459"/>
          </a:xfrm>
        </p:grpSpPr>
        <p:sp>
          <p:nvSpPr>
            <p:cNvPr id="641" name="AutoShape 6"/>
            <p:cNvSpPr/>
            <p:nvPr/>
          </p:nvSpPr>
          <p:spPr>
            <a:xfrm>
              <a:off x="4403619" y="1751287"/>
              <a:ext cx="3519940" cy="4234459"/>
            </a:xfrm>
            <a:prstGeom prst="roundRect">
              <a:avLst/>
            </a:prstGeom>
            <a:solidFill>
              <a:schemeClr val="accent2">
                <a:alpha val="100000"/>
              </a:schemeClr>
            </a:solidFill>
          </p:spPr>
          <p:txBody>
            <a:bodyPr/>
            <a:lstStyle/>
            <a:p>
              <a:endParaRPr lang="zh-CN">
                <a:latin typeface="默认字体"/>
                <a:ea typeface="默认字体"/>
                <a:cs typeface="+mn-cs"/>
              </a:endParaRPr>
            </a:p>
          </p:txBody>
        </p:sp>
        <p:cxnSp>
          <p:nvCxnSpPr>
            <p:cNvPr id="642" name="Connector 7"/>
            <p:cNvCxnSpPr/>
            <p:nvPr/>
          </p:nvCxnSpPr>
          <p:spPr>
            <a:xfrm>
              <a:off x="4836240" y="2719942"/>
              <a:ext cx="2654699" cy="0"/>
            </a:xfrm>
            <a:prstGeom prst="line">
              <a:avLst/>
            </a:prstGeom>
            <a:ln w="9525">
              <a:solidFill>
                <a:srgbClr val="FFFFFF">
                  <a:alpha val="100000"/>
                </a:srgbClr>
              </a:solidFill>
              <a:prstDash val="solid"/>
            </a:ln>
          </p:spPr>
        </p:cxnSp>
        <p:sp>
          <p:nvSpPr>
            <p:cNvPr id="643" name="TextBox 8" descr="{&quot;isTemplate&quot;:true,&quot;type&quot;:&quot;title&quot;,&quot;canOmit&quot;:false,&quot;range&quot;:0}"/>
            <p:cNvSpPr txBox="1"/>
            <p:nvPr/>
          </p:nvSpPr>
          <p:spPr>
            <a:xfrm>
              <a:off x="4852198" y="1883621"/>
              <a:ext cx="2622550" cy="1018173"/>
            </a:xfrm>
            <a:prstGeom prst="rect">
              <a:avLst/>
            </a:prstGeom>
          </p:spPr>
          <p:txBody>
            <a:bodyPr vert="horz" wrap="square" lIns="123825" tIns="123825" rIns="57150" bIns="123825" rtlCol="0" anchor="t" anchorCtr="0">
              <a:spAutoFit/>
            </a:bodyPr>
            <a:lstStyle/>
            <a:p>
              <a:pPr marL="0" indent="0" algn="ctr">
                <a:lnSpc>
                  <a:spcPct val="100000"/>
                </a:lnSpc>
                <a:buNone/>
              </a:pPr>
              <a:r>
                <a:rPr lang="en-US" altLang="zh-CN" sz="2000" b="1" dirty="0">
                  <a:solidFill>
                    <a:srgbClr val="FFFFFF">
                      <a:alpha val="100000"/>
                    </a:srgbClr>
                  </a:solidFill>
                  <a:latin typeface="默认字体"/>
                </a:rPr>
                <a:t>XXX</a:t>
              </a:r>
              <a:endParaRPr dirty="0"/>
            </a:p>
          </p:txBody>
        </p:sp>
        <p:sp>
          <p:nvSpPr>
            <p:cNvPr id="644" name="TextBox 9" descr="{&quot;isTemplate&quot;:true,&quot;type&quot;:&quot;content&quot;,&quot;canOmit&quot;:false,&quot;range&quot;:0}"/>
            <p:cNvSpPr txBox="1"/>
            <p:nvPr/>
          </p:nvSpPr>
          <p:spPr>
            <a:xfrm>
              <a:off x="4662047" y="2924197"/>
              <a:ext cx="3003550" cy="2788227"/>
            </a:xfrm>
            <a:prstGeom prst="rect">
              <a:avLst/>
            </a:prstGeom>
          </p:spPr>
          <p:txBody>
            <a:bodyPr vert="horz" wrap="square" lIns="123825" tIns="123825" rIns="57150" bIns="123825" rtlCol="0" anchor="t" anchorCtr="0">
              <a:noAutofit/>
            </a:bodyPr>
            <a:lstStyle/>
            <a:p>
              <a:pPr marL="285750" indent="-285750" algn="just">
                <a:lnSpc>
                  <a:spcPct val="130000"/>
                </a:lnSpc>
                <a:buFont typeface="Arial" charset="0"/>
                <a:buChar char="•"/>
              </a:pPr>
              <a:r>
                <a:rPr lang="zh-CN" sz="1400">
                  <a:solidFill>
                    <a:srgbClr val="FFFFFF">
                      <a:alpha val="100000"/>
                    </a:srgbClr>
                  </a:solidFill>
                  <a:latin typeface="默认字体"/>
                  <a:ea typeface="默认字体"/>
                  <a:cs typeface="+mn-cs"/>
                </a:rPr>
                <a:t>学生端课堂，测试，消息部分需求概要详细设计</a:t>
              </a:r>
              <a:endParaRPr/>
            </a:p>
            <a:p>
              <a:pPr marL="285750" indent="-285750" algn="just">
                <a:lnSpc>
                  <a:spcPct val="130000"/>
                </a:lnSpc>
                <a:buFont typeface="Arial" charset="0"/>
                <a:buChar char="•"/>
              </a:pPr>
              <a:r>
                <a:rPr lang="zh-CN" sz="1400">
                  <a:solidFill>
                    <a:srgbClr val="FFFFFF">
                      <a:alpha val="100000"/>
                    </a:srgbClr>
                  </a:solidFill>
                  <a:latin typeface="默认字体"/>
                  <a:ea typeface="默认字体"/>
                  <a:cs typeface="+mn-cs"/>
                </a:rPr>
                <a:t>网页端课程堂和测试部分代码和接口实现</a:t>
              </a:r>
              <a:endParaRPr/>
            </a:p>
          </p:txBody>
        </p:sp>
      </p:grpSp>
      <p:grpSp>
        <p:nvGrpSpPr>
          <p:cNvPr id="645" name="Group 523"/>
          <p:cNvGrpSpPr/>
          <p:nvPr/>
        </p:nvGrpSpPr>
        <p:grpSpPr>
          <a:xfrm>
            <a:off x="8195568" y="3909829"/>
            <a:ext cx="3519940" cy="2320010"/>
            <a:chOff x="8171205" y="1751287"/>
            <a:chExt cx="3519940" cy="4234459"/>
          </a:xfrm>
        </p:grpSpPr>
        <p:sp>
          <p:nvSpPr>
            <p:cNvPr id="646" name="AutoShape 10"/>
            <p:cNvSpPr/>
            <p:nvPr/>
          </p:nvSpPr>
          <p:spPr>
            <a:xfrm>
              <a:off x="8171205" y="1751287"/>
              <a:ext cx="3519940" cy="4234459"/>
            </a:xfrm>
            <a:prstGeom prst="roundRect">
              <a:avLst/>
            </a:prstGeom>
            <a:solidFill>
              <a:schemeClr val="accent2">
                <a:alpha val="100000"/>
              </a:schemeClr>
            </a:solidFill>
          </p:spPr>
          <p:txBody>
            <a:bodyPr/>
            <a:lstStyle/>
            <a:p>
              <a:endParaRPr lang="zh-CN">
                <a:latin typeface="默认字体"/>
                <a:ea typeface="默认字体"/>
                <a:cs typeface="+mn-cs"/>
              </a:endParaRPr>
            </a:p>
          </p:txBody>
        </p:sp>
        <p:cxnSp>
          <p:nvCxnSpPr>
            <p:cNvPr id="647" name="Connector 11"/>
            <p:cNvCxnSpPr/>
            <p:nvPr/>
          </p:nvCxnSpPr>
          <p:spPr>
            <a:xfrm>
              <a:off x="8603826" y="2719942"/>
              <a:ext cx="2654699" cy="0"/>
            </a:xfrm>
            <a:prstGeom prst="line">
              <a:avLst/>
            </a:prstGeom>
            <a:ln w="9525">
              <a:solidFill>
                <a:srgbClr val="FFFFFF">
                  <a:alpha val="100000"/>
                </a:srgbClr>
              </a:solidFill>
              <a:prstDash val="solid"/>
            </a:ln>
          </p:spPr>
        </p:cxnSp>
        <p:sp>
          <p:nvSpPr>
            <p:cNvPr id="648" name="TextBox 12" descr="{&quot;isTemplate&quot;:true,&quot;type&quot;:&quot;title&quot;,&quot;canOmit&quot;:false,&quot;range&quot;:0}"/>
            <p:cNvSpPr txBox="1"/>
            <p:nvPr/>
          </p:nvSpPr>
          <p:spPr>
            <a:xfrm>
              <a:off x="8619785" y="1883621"/>
              <a:ext cx="2622550" cy="1018173"/>
            </a:xfrm>
            <a:prstGeom prst="rect">
              <a:avLst/>
            </a:prstGeom>
          </p:spPr>
          <p:txBody>
            <a:bodyPr vert="horz" wrap="square" lIns="123825" tIns="123825" rIns="57150" bIns="123825" rtlCol="0" anchor="t" anchorCtr="0">
              <a:spAutoFit/>
            </a:bodyPr>
            <a:lstStyle/>
            <a:p>
              <a:pPr marL="0" indent="0" algn="ctr">
                <a:lnSpc>
                  <a:spcPct val="100000"/>
                </a:lnSpc>
                <a:buNone/>
              </a:pPr>
              <a:r>
                <a:rPr lang="en-US" altLang="zh-CN" sz="2000" b="1" dirty="0">
                  <a:solidFill>
                    <a:srgbClr val="FFFFFF">
                      <a:alpha val="100000"/>
                    </a:srgbClr>
                  </a:solidFill>
                  <a:latin typeface="默认字体"/>
                </a:rPr>
                <a:t>XXX</a:t>
              </a:r>
              <a:endParaRPr dirty="0"/>
            </a:p>
          </p:txBody>
        </p:sp>
        <p:sp>
          <p:nvSpPr>
            <p:cNvPr id="649" name="TextBox 13" descr="{&quot;isTemplate&quot;:true,&quot;type&quot;:&quot;content&quot;,&quot;canOmit&quot;:false,&quot;range&quot;:0}"/>
            <p:cNvSpPr txBox="1"/>
            <p:nvPr/>
          </p:nvSpPr>
          <p:spPr>
            <a:xfrm>
              <a:off x="8429633" y="2924197"/>
              <a:ext cx="3003550" cy="2788227"/>
            </a:xfrm>
            <a:prstGeom prst="rect">
              <a:avLst/>
            </a:prstGeom>
          </p:spPr>
          <p:txBody>
            <a:bodyPr vert="horz" wrap="square" lIns="123825" tIns="123825" rIns="57150" bIns="123825" rtlCol="0" anchor="t" anchorCtr="0">
              <a:noAutofit/>
            </a:bodyPr>
            <a:lstStyle/>
            <a:p>
              <a:pPr marL="285750" lvl="0" indent="-285750" algn="just">
                <a:lnSpc>
                  <a:spcPct val="130000"/>
                </a:lnSpc>
                <a:buFont typeface="Arial" charset="0"/>
                <a:buChar char="•"/>
              </a:pPr>
              <a:r>
                <a:rPr lang="zh-CN" sz="1600">
                  <a:solidFill>
                    <a:srgbClr val="FFFFFF">
                      <a:alpha val="100000"/>
                    </a:srgbClr>
                  </a:solidFill>
                  <a:latin typeface="默认字体"/>
                  <a:ea typeface="默认字体"/>
                  <a:cs typeface="+mn-cs"/>
                </a:rPr>
                <a:t>管理员端需求设计</a:t>
              </a:r>
              <a:endParaRPr/>
            </a:p>
            <a:p>
              <a:pPr marL="285750" lvl="0" indent="-285750" algn="just">
                <a:lnSpc>
                  <a:spcPct val="130000"/>
                </a:lnSpc>
                <a:buFont typeface="Arial" charset="0"/>
                <a:buChar char="•"/>
              </a:pPr>
              <a:r>
                <a:rPr lang="zh-CN" sz="1600">
                  <a:solidFill>
                    <a:srgbClr val="FFFFFF">
                      <a:alpha val="100000"/>
                    </a:srgbClr>
                  </a:solidFill>
                  <a:latin typeface="默认字体"/>
                  <a:ea typeface="默认字体"/>
                  <a:cs typeface="+mn-cs"/>
                </a:rPr>
                <a:t>教师端的讨论区和题库管理代码实现</a:t>
              </a:r>
              <a:endParaRPr/>
            </a:p>
          </p:txBody>
        </p:sp>
      </p:grpSp>
      <p:sp>
        <p:nvSpPr>
          <p:cNvPr id="650" name="TextBox 5" descr="{&quot;isTemplate&quot;:true,&quot;type&quot;:&quot;content&quot;,&quot;canOmit&quot;:false,&quot;range&quot;:0}"/>
          <p:cNvSpPr txBox="1"/>
          <p:nvPr/>
        </p:nvSpPr>
        <p:spPr>
          <a:xfrm>
            <a:off x="894460" y="1906903"/>
            <a:ext cx="3003550" cy="1527636"/>
          </a:xfrm>
          <a:prstGeom prst="rect">
            <a:avLst/>
          </a:prstGeom>
        </p:spPr>
        <p:txBody>
          <a:bodyPr vert="horz" wrap="square" lIns="123825" tIns="123825" rIns="57150" bIns="123825" rtlCol="0" anchor="t" anchorCtr="0">
            <a:noAutofit/>
          </a:bodyPr>
          <a:lstStyle/>
          <a:p>
            <a:pPr marL="285750" indent="-285750" algn="just">
              <a:lnSpc>
                <a:spcPct val="130000"/>
              </a:lnSpc>
              <a:buFont typeface="Arial" charset="0"/>
              <a:buChar char="•"/>
            </a:pPr>
            <a:r>
              <a:rPr lang="zh-CN" sz="1600">
                <a:solidFill>
                  <a:srgbClr val="FFFFFF">
                    <a:alpha val="100000"/>
                  </a:srgbClr>
                </a:solidFill>
                <a:latin typeface="默认字体"/>
                <a:ea typeface="默认字体"/>
                <a:cs typeface="+mn-cs"/>
              </a:rPr>
              <a:t>组长，把控进度安排任务</a:t>
            </a:r>
            <a:endParaRPr/>
          </a:p>
          <a:p>
            <a:pPr marL="285750" indent="-285750" algn="just">
              <a:lnSpc>
                <a:spcPct val="130000"/>
              </a:lnSpc>
              <a:buFont typeface="Arial" charset="0"/>
              <a:buChar char="•"/>
            </a:pPr>
            <a:r>
              <a:rPr lang="zh-CN" sz="1600">
                <a:solidFill>
                  <a:srgbClr val="FFFFFF">
                    <a:alpha val="100000"/>
                  </a:srgbClr>
                </a:solidFill>
                <a:latin typeface="默认字体"/>
                <a:ea typeface="默认字体"/>
                <a:cs typeface="+mn-cs"/>
              </a:rPr>
              <a:t>学生端认证部分和课程部分的需求和设计部分</a:t>
            </a:r>
            <a:endParaRPr/>
          </a:p>
          <a:p>
            <a:pPr marL="285750" indent="-285750" algn="just">
              <a:lnSpc>
                <a:spcPct val="130000"/>
              </a:lnSpc>
              <a:buFont typeface="Arial" charset="0"/>
              <a:buChar char="•"/>
            </a:pPr>
            <a:r>
              <a:rPr lang="zh-CN" sz="1600">
                <a:solidFill>
                  <a:srgbClr val="FFFFFF">
                    <a:alpha val="100000"/>
                  </a:srgbClr>
                </a:solidFill>
                <a:latin typeface="默认字体"/>
                <a:ea typeface="默认字体"/>
                <a:cs typeface="+mn-cs"/>
              </a:rPr>
              <a:t>学生端的全部代码实现</a:t>
            </a:r>
            <a:endParaRPr/>
          </a:p>
          <a:p>
            <a:pPr marL="285750" indent="-285750" algn="just">
              <a:lnSpc>
                <a:spcPct val="130000"/>
              </a:lnSpc>
              <a:buFont typeface="Arial" charset="0"/>
              <a:buChar char="•"/>
            </a:pPr>
            <a:endParaRPr lang="en-US" sz="1400">
              <a:solidFill>
                <a:srgbClr val="FFFFFF">
                  <a:alpha val="100000"/>
                </a:srgbClr>
              </a:solidFill>
              <a:latin typeface="默认字体"/>
              <a:ea typeface="默认字体"/>
              <a:cs typeface="+mn-cs"/>
            </a:endParaRPr>
          </a:p>
        </p:txBody>
      </p:sp>
      <p:sp>
        <p:nvSpPr>
          <p:cNvPr id="651" name="TextBox 5" descr="{&quot;isTemplate&quot;:true,&quot;type&quot;:&quot;content&quot;,&quot;canOmit&quot;:false,&quot;range&quot;:0}"/>
          <p:cNvSpPr txBox="1"/>
          <p:nvPr/>
        </p:nvSpPr>
        <p:spPr>
          <a:xfrm>
            <a:off x="744165" y="4528433"/>
            <a:ext cx="3003550" cy="1527636"/>
          </a:xfrm>
          <a:prstGeom prst="rect">
            <a:avLst/>
          </a:prstGeom>
        </p:spPr>
        <p:txBody>
          <a:bodyPr vert="horz" wrap="square" lIns="123825" tIns="123825" rIns="57150" bIns="123825" rtlCol="0" anchor="t" anchorCtr="0">
            <a:noAutofit/>
          </a:bodyPr>
          <a:lstStyle/>
          <a:p>
            <a:pPr marL="285750" indent="-285750" algn="just">
              <a:lnSpc>
                <a:spcPct val="130000"/>
              </a:lnSpc>
              <a:buFont typeface="Arial" charset="0"/>
              <a:buChar char="•"/>
            </a:pPr>
            <a:r>
              <a:rPr lang="zh-CN" sz="1600">
                <a:solidFill>
                  <a:srgbClr val="FFFFFF">
                    <a:alpha val="100000"/>
                  </a:srgbClr>
                </a:solidFill>
                <a:latin typeface="默认字体"/>
                <a:ea typeface="默认字体"/>
                <a:cs typeface="+mn-cs"/>
              </a:rPr>
              <a:t>教师端前端总负责</a:t>
            </a:r>
            <a:endParaRPr/>
          </a:p>
          <a:p>
            <a:pPr marL="285750" indent="-285750" algn="just">
              <a:lnSpc>
                <a:spcPct val="130000"/>
              </a:lnSpc>
              <a:buFont typeface="Arial" charset="0"/>
              <a:buChar char="•"/>
            </a:pPr>
            <a:r>
              <a:rPr lang="zh-CN" sz="1600">
                <a:solidFill>
                  <a:srgbClr val="FFFFFF">
                    <a:alpha val="100000"/>
                  </a:srgbClr>
                </a:solidFill>
                <a:latin typeface="默认字体"/>
                <a:ea typeface="默认字体"/>
                <a:cs typeface="+mn-cs"/>
              </a:rPr>
              <a:t>教师端的需求和设计部分</a:t>
            </a:r>
            <a:endParaRPr/>
          </a:p>
          <a:p>
            <a:pPr marL="285750" indent="-285750" algn="just">
              <a:lnSpc>
                <a:spcPct val="130000"/>
              </a:lnSpc>
              <a:buFont typeface="Arial" charset="0"/>
              <a:buChar char="•"/>
            </a:pPr>
            <a:r>
              <a:rPr lang="zh-CN" sz="1600">
                <a:solidFill>
                  <a:srgbClr val="FFFFFF">
                    <a:alpha val="100000"/>
                  </a:srgbClr>
                </a:solidFill>
                <a:latin typeface="默认字体"/>
                <a:ea typeface="默认字体"/>
                <a:cs typeface="+mn-cs"/>
              </a:rPr>
              <a:t>教师端的登录注册功能，学生管理，课程管理代码实现</a:t>
            </a:r>
            <a:endParaRPr/>
          </a:p>
          <a:p>
            <a:pPr marL="285750" indent="-285750" algn="just">
              <a:lnSpc>
                <a:spcPct val="130000"/>
              </a:lnSpc>
              <a:buFont typeface="Arial" charset="0"/>
              <a:buChar char="•"/>
            </a:pPr>
            <a:endParaRPr lang="en-US" sz="1400">
              <a:solidFill>
                <a:srgbClr val="FFFFFF">
                  <a:alpha val="100000"/>
                </a:srgbClr>
              </a:solidFill>
              <a:latin typeface="默认字体"/>
              <a:ea typeface="默认字体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6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6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/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 descr="{&quot;isTemplate&quot;:true,&quot;type&quot;:&quot;page&quot;,&quot;originSlideId&quot;:&quot;b1ad43b8&quot;}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3" name="Group 513"/>
          <p:cNvGrpSpPr/>
          <p:nvPr/>
        </p:nvGrpSpPr>
        <p:grpSpPr>
          <a:xfrm>
            <a:off x="636033" y="1751287"/>
            <a:ext cx="3519940" cy="4234459"/>
            <a:chOff x="636033" y="1751287"/>
            <a:chExt cx="3519940" cy="4234459"/>
          </a:xfrm>
        </p:grpSpPr>
        <p:sp>
          <p:nvSpPr>
            <p:cNvPr id="654" name="AutoShape 2"/>
            <p:cNvSpPr/>
            <p:nvPr/>
          </p:nvSpPr>
          <p:spPr>
            <a:xfrm>
              <a:off x="636033" y="1751287"/>
              <a:ext cx="3519940" cy="4234459"/>
            </a:xfrm>
            <a:prstGeom prst="roundRect">
              <a:avLst/>
            </a:prstGeom>
            <a:solidFill>
              <a:schemeClr val="accent2">
                <a:alpha val="100000"/>
              </a:schemeClr>
            </a:solidFill>
          </p:spPr>
          <p:txBody>
            <a:bodyPr/>
            <a:lstStyle/>
            <a:p>
              <a:endParaRPr lang="zh-CN">
                <a:latin typeface="默认字体"/>
                <a:ea typeface="默认字体"/>
                <a:cs typeface="+mn-cs"/>
              </a:endParaRPr>
            </a:p>
          </p:txBody>
        </p:sp>
        <p:cxnSp>
          <p:nvCxnSpPr>
            <p:cNvPr id="655" name="Connector 3"/>
            <p:cNvCxnSpPr/>
            <p:nvPr/>
          </p:nvCxnSpPr>
          <p:spPr>
            <a:xfrm>
              <a:off x="1068653" y="2719942"/>
              <a:ext cx="2654699" cy="0"/>
            </a:xfrm>
            <a:prstGeom prst="line">
              <a:avLst/>
            </a:prstGeom>
            <a:ln w="9525">
              <a:solidFill>
                <a:srgbClr val="FFFFFF">
                  <a:alpha val="100000"/>
                </a:srgbClr>
              </a:solidFill>
              <a:prstDash val="solid"/>
            </a:ln>
          </p:spPr>
        </p:cxnSp>
        <p:sp>
          <p:nvSpPr>
            <p:cNvPr id="656" name="TextBox 4" descr="{&quot;isTemplate&quot;:true,&quot;type&quot;:&quot;title&quot;,&quot;canOmit&quot;:false,&quot;range&quot;:0}"/>
            <p:cNvSpPr txBox="1"/>
            <p:nvPr/>
          </p:nvSpPr>
          <p:spPr>
            <a:xfrm>
              <a:off x="1084612" y="1883621"/>
              <a:ext cx="2622550" cy="546100"/>
            </a:xfrm>
            <a:prstGeom prst="rect">
              <a:avLst/>
            </a:prstGeom>
          </p:spPr>
          <p:txBody>
            <a:bodyPr vert="horz" wrap="square" lIns="123825" tIns="123825" rIns="57150" bIns="123825" rtlCol="0" anchor="t" anchorCtr="0">
              <a:spAutoFit/>
            </a:bodyPr>
            <a:lstStyle/>
            <a:p>
              <a:pPr marL="0" indent="0" algn="ctr">
                <a:lnSpc>
                  <a:spcPct val="100000"/>
                </a:lnSpc>
                <a:buNone/>
              </a:pPr>
              <a:r>
                <a:rPr lang="zh-CN" sz="2000" b="1">
                  <a:solidFill>
                    <a:srgbClr val="FFFFFF">
                      <a:alpha val="100000"/>
                    </a:srgbClr>
                  </a:solidFill>
                  <a:latin typeface="默认字体"/>
                  <a:ea typeface="默认字体"/>
                  <a:cs typeface="+mn-cs"/>
                </a:rPr>
                <a:t>学生端认证部分</a:t>
              </a:r>
              <a:endParaRPr/>
            </a:p>
          </p:txBody>
        </p:sp>
        <p:sp>
          <p:nvSpPr>
            <p:cNvPr id="657" name="TextBox 5" descr="{&quot;isTemplate&quot;:true,&quot;type&quot;:&quot;content&quot;,&quot;canOmit&quot;:false,&quot;range&quot;:0}"/>
            <p:cNvSpPr txBox="1"/>
            <p:nvPr/>
          </p:nvSpPr>
          <p:spPr>
            <a:xfrm>
              <a:off x="894460" y="2924197"/>
              <a:ext cx="3003550" cy="2788227"/>
            </a:xfrm>
            <a:prstGeom prst="rect">
              <a:avLst/>
            </a:prstGeom>
          </p:spPr>
          <p:txBody>
            <a:bodyPr vert="horz" wrap="square" lIns="123825" tIns="123825" rIns="57150" bIns="123825" rtlCol="0" anchor="t" anchorCtr="0">
              <a:noAutofit/>
            </a:bodyPr>
            <a:lstStyle/>
            <a:p>
              <a:pPr marL="285750" indent="-285750" algn="just">
                <a:lnSpc>
                  <a:spcPct val="130000"/>
                </a:lnSpc>
                <a:buFont typeface="Wingdings" charset="2"/>
                <a:buChar char="l"/>
              </a:pPr>
              <a:r>
                <a:rPr lang="zh-CN" sz="1400">
                  <a:solidFill>
                    <a:srgbClr val="FFFFFF">
                      <a:alpha val="100000"/>
                    </a:srgbClr>
                  </a:solidFill>
                  <a:latin typeface="默认字体"/>
                  <a:ea typeface="默认字体"/>
                  <a:cs typeface="+mn-cs"/>
                </a:rPr>
                <a:t>登录：输入邮箱和密码进行登录</a:t>
              </a:r>
              <a:endParaRPr/>
            </a:p>
            <a:p>
              <a:pPr marL="285750" indent="-285750" algn="just">
                <a:lnSpc>
                  <a:spcPct val="130000"/>
                </a:lnSpc>
                <a:buFont typeface="Wingdings" charset="2"/>
                <a:buChar char="l"/>
              </a:pPr>
              <a:r>
                <a:rPr lang="zh-CN" sz="1400">
                  <a:solidFill>
                    <a:srgbClr val="FFFFFF">
                      <a:alpha val="100000"/>
                    </a:srgbClr>
                  </a:solidFill>
                  <a:latin typeface="默认字体"/>
                  <a:ea typeface="默认字体"/>
                  <a:cs typeface="+mn-cs"/>
                </a:rPr>
                <a:t>注册：输入邮箱、邮箱验证码和密码进行登录</a:t>
              </a:r>
              <a:endParaRPr/>
            </a:p>
            <a:p>
              <a:pPr marL="285750" indent="-285750" algn="just">
                <a:lnSpc>
                  <a:spcPct val="130000"/>
                </a:lnSpc>
                <a:buFont typeface="Wingdings" charset="2"/>
                <a:buChar char="l"/>
              </a:pPr>
              <a:r>
                <a:rPr lang="zh-CN" sz="1400">
                  <a:solidFill>
                    <a:srgbClr val="FFFFFF">
                      <a:alpha val="100000"/>
                    </a:srgbClr>
                  </a:solidFill>
                  <a:latin typeface="默认字体"/>
                  <a:ea typeface="默认字体"/>
                  <a:cs typeface="+mn-cs"/>
                </a:rPr>
                <a:t>找回密码：输入邮箱、邮箱验证码和新密码进行密码修改</a:t>
              </a:r>
              <a:endParaRPr/>
            </a:p>
            <a:p>
              <a:pPr marL="285750" indent="-285750" algn="just">
                <a:lnSpc>
                  <a:spcPct val="130000"/>
                </a:lnSpc>
                <a:buFont typeface="Wingdings" charset="2"/>
                <a:buChar char="l"/>
              </a:pPr>
              <a:r>
                <a:rPr lang="zh-CN" sz="1400">
                  <a:solidFill>
                    <a:srgbClr val="FFFFFF">
                      <a:alpha val="100000"/>
                    </a:srgbClr>
                  </a:solidFill>
                  <a:latin typeface="默认字体"/>
                  <a:ea typeface="默认字体"/>
                  <a:cs typeface="+mn-cs"/>
                </a:rPr>
                <a:t>个人信息修改：学生可以修改自己的昵称、密码等个人信息</a:t>
              </a:r>
              <a:endParaRPr/>
            </a:p>
          </p:txBody>
        </p:sp>
      </p:grpSp>
      <p:grpSp>
        <p:nvGrpSpPr>
          <p:cNvPr id="658" name="Group 518"/>
          <p:cNvGrpSpPr/>
          <p:nvPr/>
        </p:nvGrpSpPr>
        <p:grpSpPr>
          <a:xfrm>
            <a:off x="4403619" y="1751287"/>
            <a:ext cx="3519940" cy="4234459"/>
            <a:chOff x="4403619" y="1751287"/>
            <a:chExt cx="3519940" cy="4234459"/>
          </a:xfrm>
        </p:grpSpPr>
        <p:sp>
          <p:nvSpPr>
            <p:cNvPr id="659" name="AutoShape 6"/>
            <p:cNvSpPr/>
            <p:nvPr/>
          </p:nvSpPr>
          <p:spPr>
            <a:xfrm>
              <a:off x="4403619" y="1751287"/>
              <a:ext cx="3519940" cy="4234459"/>
            </a:xfrm>
            <a:prstGeom prst="roundRect">
              <a:avLst/>
            </a:prstGeom>
            <a:solidFill>
              <a:schemeClr val="accent2">
                <a:alpha val="100000"/>
              </a:schemeClr>
            </a:solidFill>
          </p:spPr>
          <p:txBody>
            <a:bodyPr/>
            <a:lstStyle/>
            <a:p>
              <a:endParaRPr lang="zh-CN">
                <a:latin typeface="默认字体"/>
                <a:ea typeface="默认字体"/>
                <a:cs typeface="+mn-cs"/>
              </a:endParaRPr>
            </a:p>
          </p:txBody>
        </p:sp>
        <p:cxnSp>
          <p:nvCxnSpPr>
            <p:cNvPr id="660" name="Connector 7"/>
            <p:cNvCxnSpPr/>
            <p:nvPr/>
          </p:nvCxnSpPr>
          <p:spPr>
            <a:xfrm>
              <a:off x="4836240" y="2719942"/>
              <a:ext cx="2654699" cy="0"/>
            </a:xfrm>
            <a:prstGeom prst="line">
              <a:avLst/>
            </a:prstGeom>
            <a:ln w="9525">
              <a:solidFill>
                <a:srgbClr val="FFFFFF">
                  <a:alpha val="100000"/>
                </a:srgbClr>
              </a:solidFill>
              <a:prstDash val="solid"/>
            </a:ln>
          </p:spPr>
        </p:cxnSp>
        <p:sp>
          <p:nvSpPr>
            <p:cNvPr id="661" name="TextBox 8" descr="{&quot;isTemplate&quot;:true,&quot;type&quot;:&quot;title&quot;,&quot;canOmit&quot;:false,&quot;range&quot;:0}"/>
            <p:cNvSpPr txBox="1"/>
            <p:nvPr/>
          </p:nvSpPr>
          <p:spPr>
            <a:xfrm>
              <a:off x="4852198" y="1883621"/>
              <a:ext cx="2622550" cy="546100"/>
            </a:xfrm>
            <a:prstGeom prst="rect">
              <a:avLst/>
            </a:prstGeom>
          </p:spPr>
          <p:txBody>
            <a:bodyPr vert="horz" wrap="square" lIns="123825" tIns="123825" rIns="57150" bIns="123825" rtlCol="0" anchor="t" anchorCtr="0">
              <a:spAutoFit/>
            </a:bodyPr>
            <a:lstStyle/>
            <a:p>
              <a:pPr marL="0" indent="0" algn="ctr">
                <a:lnSpc>
                  <a:spcPct val="100000"/>
                </a:lnSpc>
                <a:buNone/>
              </a:pPr>
              <a:r>
                <a:rPr lang="zh-CN" sz="2000" b="1">
                  <a:solidFill>
                    <a:srgbClr val="FFFFFF">
                      <a:alpha val="100000"/>
                    </a:srgbClr>
                  </a:solidFill>
                  <a:latin typeface="默认字体"/>
                  <a:ea typeface="默认字体"/>
                  <a:cs typeface="+mn-cs"/>
                </a:rPr>
                <a:t>学生端课程部分</a:t>
              </a:r>
              <a:endParaRPr/>
            </a:p>
          </p:txBody>
        </p:sp>
        <p:sp>
          <p:nvSpPr>
            <p:cNvPr id="662" name="TextBox 9" descr="{&quot;isTemplate&quot;:true,&quot;type&quot;:&quot;content&quot;,&quot;canOmit&quot;:false,&quot;range&quot;:0}"/>
            <p:cNvSpPr txBox="1"/>
            <p:nvPr/>
          </p:nvSpPr>
          <p:spPr>
            <a:xfrm>
              <a:off x="4662047" y="2924197"/>
              <a:ext cx="3003550" cy="2788227"/>
            </a:xfrm>
            <a:prstGeom prst="rect">
              <a:avLst/>
            </a:prstGeom>
          </p:spPr>
          <p:txBody>
            <a:bodyPr vert="horz" wrap="square" lIns="123825" tIns="123825" rIns="57150" bIns="123825" rtlCol="0" anchor="t" anchorCtr="0">
              <a:noAutofit/>
            </a:bodyPr>
            <a:lstStyle/>
            <a:p>
              <a:pPr marL="285750" indent="-285750" algn="just">
                <a:lnSpc>
                  <a:spcPct val="130000"/>
                </a:lnSpc>
                <a:buFont typeface="Wingdings" charset="2"/>
                <a:buChar char="l"/>
              </a:pPr>
              <a:r>
                <a:rPr lang="zh-CN" sz="1400">
                  <a:solidFill>
                    <a:srgbClr val="FFFFFF">
                      <a:alpha val="100000"/>
                    </a:srgbClr>
                  </a:solidFill>
                  <a:latin typeface="默认字体"/>
                  <a:ea typeface="默认字体"/>
                  <a:cs typeface="+mn-cs"/>
                </a:rPr>
                <a:t>加入课程：输入课程码加入教师创建好的课程</a:t>
              </a:r>
              <a:endParaRPr/>
            </a:p>
            <a:p>
              <a:pPr marL="285750" indent="-285750" algn="just">
                <a:lnSpc>
                  <a:spcPct val="130000"/>
                </a:lnSpc>
                <a:buFont typeface="Wingdings" charset="2"/>
                <a:buChar char="l"/>
              </a:pPr>
              <a:r>
                <a:rPr lang="zh-CN" sz="1400">
                  <a:solidFill>
                    <a:srgbClr val="FFFFFF">
                      <a:alpha val="100000"/>
                    </a:srgbClr>
                  </a:solidFill>
                  <a:latin typeface="默认字体"/>
                  <a:ea typeface="默认字体"/>
                  <a:cs typeface="+mn-cs"/>
                </a:rPr>
                <a:t>查看加入的课程列表</a:t>
              </a:r>
              <a:endParaRPr/>
            </a:p>
            <a:p>
              <a:pPr marL="285750" indent="-285750" algn="just">
                <a:lnSpc>
                  <a:spcPct val="130000"/>
                </a:lnSpc>
                <a:buFont typeface="Wingdings" charset="2"/>
                <a:buChar char="l"/>
              </a:pPr>
              <a:r>
                <a:rPr lang="zh-CN" sz="1400">
                  <a:solidFill>
                    <a:srgbClr val="FFFFFF">
                      <a:alpha val="100000"/>
                    </a:srgbClr>
                  </a:solidFill>
                  <a:latin typeface="默认字体"/>
                  <a:ea typeface="默认字体"/>
                  <a:cs typeface="+mn-cs"/>
                </a:rPr>
                <a:t>查看课程下的课堂列表</a:t>
              </a:r>
              <a:endParaRPr/>
            </a:p>
            <a:p>
              <a:pPr marL="285750" indent="-285750" algn="just">
                <a:lnSpc>
                  <a:spcPct val="130000"/>
                </a:lnSpc>
                <a:buFont typeface="Wingdings" charset="2"/>
                <a:buChar char="l"/>
              </a:pPr>
              <a:r>
                <a:rPr lang="zh-CN" sz="1400">
                  <a:solidFill>
                    <a:srgbClr val="FFFFFF">
                      <a:alpha val="100000"/>
                    </a:srgbClr>
                  </a:solidFill>
                  <a:latin typeface="默认字体"/>
                  <a:ea typeface="默认字体"/>
                  <a:cs typeface="+mn-cs"/>
                </a:rPr>
                <a:t>讨论区：每个课程有一个讨论区，学生可以在此讨论区查看帖子、发布帖子、查看评论、发布评论</a:t>
              </a:r>
              <a:endParaRPr/>
            </a:p>
            <a:p>
              <a:pPr marL="285750" indent="-285750" algn="just">
                <a:lnSpc>
                  <a:spcPct val="130000"/>
                </a:lnSpc>
                <a:buFont typeface="Wingdings" charset="2"/>
                <a:buChar char="l"/>
              </a:pPr>
              <a:r>
                <a:rPr lang="zh-CN" sz="1400">
                  <a:solidFill>
                    <a:srgbClr val="FFFFFF">
                      <a:alpha val="100000"/>
                    </a:srgbClr>
                  </a:solidFill>
                  <a:latin typeface="默认字体"/>
                  <a:ea typeface="默认字体"/>
                  <a:cs typeface="+mn-cs"/>
                </a:rPr>
                <a:t>统计信息：学生可以查看自己的正确率等统计信息</a:t>
              </a:r>
              <a:endParaRPr/>
            </a:p>
          </p:txBody>
        </p:sp>
      </p:grpSp>
      <p:grpSp>
        <p:nvGrpSpPr>
          <p:cNvPr id="663" name="Group 523"/>
          <p:cNvGrpSpPr/>
          <p:nvPr/>
        </p:nvGrpSpPr>
        <p:grpSpPr>
          <a:xfrm>
            <a:off x="8171205" y="1751287"/>
            <a:ext cx="3519940" cy="4234459"/>
            <a:chOff x="8171205" y="1751287"/>
            <a:chExt cx="3519940" cy="4234459"/>
          </a:xfrm>
        </p:grpSpPr>
        <p:sp>
          <p:nvSpPr>
            <p:cNvPr id="664" name="AutoShape 10"/>
            <p:cNvSpPr/>
            <p:nvPr/>
          </p:nvSpPr>
          <p:spPr>
            <a:xfrm>
              <a:off x="8171205" y="1751287"/>
              <a:ext cx="3519940" cy="4234459"/>
            </a:xfrm>
            <a:prstGeom prst="roundRect">
              <a:avLst/>
            </a:prstGeom>
            <a:solidFill>
              <a:schemeClr val="accent2">
                <a:alpha val="100000"/>
              </a:schemeClr>
            </a:solidFill>
          </p:spPr>
          <p:txBody>
            <a:bodyPr/>
            <a:lstStyle/>
            <a:p>
              <a:endParaRPr lang="zh-CN">
                <a:latin typeface="默认字体"/>
                <a:ea typeface="默认字体"/>
                <a:cs typeface="+mn-cs"/>
              </a:endParaRPr>
            </a:p>
          </p:txBody>
        </p:sp>
        <p:cxnSp>
          <p:nvCxnSpPr>
            <p:cNvPr id="665" name="Connector 11"/>
            <p:cNvCxnSpPr/>
            <p:nvPr/>
          </p:nvCxnSpPr>
          <p:spPr>
            <a:xfrm>
              <a:off x="8603826" y="2719942"/>
              <a:ext cx="2654699" cy="0"/>
            </a:xfrm>
            <a:prstGeom prst="line">
              <a:avLst/>
            </a:prstGeom>
            <a:ln w="9525">
              <a:solidFill>
                <a:srgbClr val="FFFFFF">
                  <a:alpha val="100000"/>
                </a:srgbClr>
              </a:solidFill>
              <a:prstDash val="solid"/>
            </a:ln>
          </p:spPr>
        </p:cxnSp>
        <p:sp>
          <p:nvSpPr>
            <p:cNvPr id="666" name="TextBox 12" descr="{&quot;isTemplate&quot;:true,&quot;type&quot;:&quot;title&quot;,&quot;canOmit&quot;:false,&quot;range&quot;:0}"/>
            <p:cNvSpPr txBox="1"/>
            <p:nvPr/>
          </p:nvSpPr>
          <p:spPr>
            <a:xfrm>
              <a:off x="8619785" y="1883621"/>
              <a:ext cx="2622550" cy="546100"/>
            </a:xfrm>
            <a:prstGeom prst="rect">
              <a:avLst/>
            </a:prstGeom>
          </p:spPr>
          <p:txBody>
            <a:bodyPr vert="horz" wrap="square" lIns="123825" tIns="123825" rIns="57150" bIns="123825" rtlCol="0" anchor="t" anchorCtr="0">
              <a:spAutoFit/>
            </a:bodyPr>
            <a:lstStyle/>
            <a:p>
              <a:pPr marL="0" indent="0" algn="ctr">
                <a:lnSpc>
                  <a:spcPct val="100000"/>
                </a:lnSpc>
                <a:buNone/>
              </a:pPr>
              <a:r>
                <a:rPr lang="zh-CN" sz="2000" b="1">
                  <a:solidFill>
                    <a:srgbClr val="FFFFFF">
                      <a:alpha val="100000"/>
                    </a:srgbClr>
                  </a:solidFill>
                  <a:latin typeface="默认字体"/>
                  <a:ea typeface="默认字体"/>
                  <a:cs typeface="+mn-cs"/>
                </a:rPr>
                <a:t>学生端接收消息</a:t>
              </a:r>
              <a:endParaRPr/>
            </a:p>
          </p:txBody>
        </p:sp>
        <p:sp>
          <p:nvSpPr>
            <p:cNvPr id="667" name="TextBox 13" descr="{&quot;isTemplate&quot;:true,&quot;type&quot;:&quot;content&quot;,&quot;canOmit&quot;:false,&quot;range&quot;:0}"/>
            <p:cNvSpPr txBox="1"/>
            <p:nvPr/>
          </p:nvSpPr>
          <p:spPr>
            <a:xfrm>
              <a:off x="8429633" y="2924197"/>
              <a:ext cx="3003550" cy="2788227"/>
            </a:xfrm>
            <a:prstGeom prst="rect">
              <a:avLst/>
            </a:prstGeom>
          </p:spPr>
          <p:txBody>
            <a:bodyPr vert="horz" wrap="square" lIns="123825" tIns="123825" rIns="57150" bIns="123825" rtlCol="0" anchor="t" anchorCtr="0">
              <a:noAutofit/>
            </a:bodyPr>
            <a:lstStyle/>
            <a:p>
              <a:pPr marL="285750" indent="-285750" algn="just">
                <a:lnSpc>
                  <a:spcPct val="130000"/>
                </a:lnSpc>
                <a:buFont typeface="Wingdings" charset="2"/>
                <a:buChar char="l"/>
              </a:pPr>
              <a:r>
                <a:rPr lang="zh-CN" sz="1400">
                  <a:solidFill>
                    <a:srgbClr val="FFFFFF">
                      <a:alpha val="100000"/>
                    </a:srgbClr>
                  </a:solidFill>
                  <a:latin typeface="默认字体"/>
                  <a:ea typeface="默认字体"/>
                  <a:cs typeface="+mn-cs"/>
                </a:rPr>
                <a:t>学生端可以接收老师发布的消息，并确认收到</a:t>
              </a:r>
              <a:endParaRPr/>
            </a:p>
          </p:txBody>
        </p:sp>
      </p:grpSp>
      <p:sp>
        <p:nvSpPr>
          <p:cNvPr id="668" name="文本框 667" descr="{&quot;isTemplate&quot;:true,&quot;type&quot;:&quot;title&quot;,&quot;canOmit&quot;:false,&quot;range&quot;:0}"/>
          <p:cNvSpPr txBox="1"/>
          <p:nvPr/>
        </p:nvSpPr>
        <p:spPr>
          <a:xfrm>
            <a:off x="660396" y="418039"/>
            <a:ext cx="10668000" cy="520700"/>
          </a:xfrm>
          <a:prstGeom prst="rect">
            <a:avLst/>
          </a:prstGeom>
          <a:noFill/>
        </p:spPr>
        <p:txBody>
          <a:bodyPr wrap="square" lIns="90000" tIns="46800" rIns="90000" bIns="46800" rtlCol="0" anchor="b" anchorCtr="0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zh-CN" sz="2800" b="1">
                <a:latin typeface="默认字体"/>
                <a:ea typeface="默认字体"/>
                <a:cs typeface="+mn-cs"/>
              </a:rPr>
              <a:t>需求分析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/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 descr="{&quot;isTemplate&quot;:true,&quot;type&quot;:&quot;page&quot;,&quot;originSlideId&quot;:&quot;51ae8561&quot;}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0" name="组合 13"/>
          <p:cNvGrpSpPr/>
          <p:nvPr/>
        </p:nvGrpSpPr>
        <p:grpSpPr>
          <a:xfrm>
            <a:off x="5010620" y="3241308"/>
            <a:ext cx="2170760" cy="1924423"/>
            <a:chOff x="4473675" y="2001253"/>
            <a:chExt cx="3244650" cy="2855494"/>
          </a:xfrm>
        </p:grpSpPr>
        <p:sp>
          <p:nvSpPr>
            <p:cNvPr id="671" name="Shape 1054"/>
            <p:cNvSpPr/>
            <p:nvPr/>
          </p:nvSpPr>
          <p:spPr>
            <a:xfrm>
              <a:off x="5607952" y="3379322"/>
              <a:ext cx="977023" cy="9770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2881" y="2882"/>
                  </a:moveTo>
                  <a:cubicBezTo>
                    <a:pt x="6724" y="-961"/>
                    <a:pt x="12954" y="-961"/>
                    <a:pt x="16797" y="2882"/>
                  </a:cubicBezTo>
                  <a:cubicBezTo>
                    <a:pt x="20639" y="6724"/>
                    <a:pt x="20639" y="12954"/>
                    <a:pt x="16797" y="16796"/>
                  </a:cubicBezTo>
                  <a:cubicBezTo>
                    <a:pt x="12954" y="20639"/>
                    <a:pt x="6724" y="20639"/>
                    <a:pt x="2881" y="16796"/>
                  </a:cubicBezTo>
                  <a:cubicBezTo>
                    <a:pt x="-961" y="12954"/>
                    <a:pt x="-961" y="6724"/>
                    <a:pt x="2881" y="2882"/>
                  </a:cubicBezTo>
                  <a:close/>
                </a:path>
              </a:pathLst>
            </a:custGeom>
            <a:solidFill>
              <a:schemeClr val="accent1">
                <a:alpha val="10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sz="1353">
                <a:latin typeface="默认字体"/>
                <a:ea typeface="默认字体"/>
                <a:cs typeface="+mn-cs"/>
                <a:sym typeface="思源宋体 CN"/>
              </a:endParaRPr>
            </a:p>
          </p:txBody>
        </p:sp>
        <p:sp>
          <p:nvSpPr>
            <p:cNvPr id="672" name="Shape 1057"/>
            <p:cNvSpPr/>
            <p:nvPr/>
          </p:nvSpPr>
          <p:spPr>
            <a:xfrm>
              <a:off x="5260032" y="2001253"/>
              <a:ext cx="1671438" cy="14407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098" y="21591"/>
                  </a:moveTo>
                  <a:lnTo>
                    <a:pt x="21600" y="19242"/>
                  </a:lnTo>
                  <a:lnTo>
                    <a:pt x="12881" y="1722"/>
                  </a:lnTo>
                  <a:cubicBezTo>
                    <a:pt x="12310" y="574"/>
                    <a:pt x="11557" y="0"/>
                    <a:pt x="10804" y="0"/>
                  </a:cubicBezTo>
                  <a:cubicBezTo>
                    <a:pt x="10050" y="0"/>
                    <a:pt x="9297" y="574"/>
                    <a:pt x="8726" y="1722"/>
                  </a:cubicBezTo>
                  <a:lnTo>
                    <a:pt x="0" y="19256"/>
                  </a:lnTo>
                  <a:lnTo>
                    <a:pt x="3503" y="21600"/>
                  </a:lnTo>
                  <a:cubicBezTo>
                    <a:pt x="5163" y="19021"/>
                    <a:pt x="7815" y="17351"/>
                    <a:pt x="10804" y="17351"/>
                  </a:cubicBezTo>
                  <a:cubicBezTo>
                    <a:pt x="13788" y="17351"/>
                    <a:pt x="16437" y="19017"/>
                    <a:pt x="18098" y="21591"/>
                  </a:cubicBezTo>
                  <a:close/>
                </a:path>
              </a:pathLst>
            </a:custGeom>
            <a:solidFill>
              <a:schemeClr val="accent4">
                <a:alpha val="10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sz="1353">
                <a:latin typeface="默认字体"/>
                <a:ea typeface="默认字体"/>
                <a:cs typeface="+mn-cs"/>
                <a:sym typeface="思源宋体 CN"/>
              </a:endParaRPr>
            </a:p>
          </p:txBody>
        </p:sp>
        <p:sp>
          <p:nvSpPr>
            <p:cNvPr id="673" name="Shape 1060"/>
            <p:cNvSpPr/>
            <p:nvPr/>
          </p:nvSpPr>
          <p:spPr>
            <a:xfrm>
              <a:off x="6177449" y="3421065"/>
              <a:ext cx="1540876" cy="14356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1" h="21600" extrusionOk="0">
                  <a:moveTo>
                    <a:pt x="20927" y="17411"/>
                  </a:moveTo>
                  <a:lnTo>
                    <a:pt x="11625" y="0"/>
                  </a:lnTo>
                  <a:lnTo>
                    <a:pt x="7861" y="2351"/>
                  </a:lnTo>
                  <a:cubicBezTo>
                    <a:pt x="8391" y="3654"/>
                    <a:pt x="8685" y="5094"/>
                    <a:pt x="8685" y="6609"/>
                  </a:cubicBezTo>
                  <a:cubicBezTo>
                    <a:pt x="8685" y="8527"/>
                    <a:pt x="8213" y="10327"/>
                    <a:pt x="7388" y="11879"/>
                  </a:cubicBezTo>
                  <a:cubicBezTo>
                    <a:pt x="5873" y="14732"/>
                    <a:pt x="3165" y="16750"/>
                    <a:pt x="0" y="17141"/>
                  </a:cubicBezTo>
                  <a:lnTo>
                    <a:pt x="2" y="21600"/>
                  </a:lnTo>
                  <a:lnTo>
                    <a:pt x="18688" y="21600"/>
                  </a:lnTo>
                  <a:cubicBezTo>
                    <a:pt x="19869" y="21600"/>
                    <a:pt x="20714" y="21165"/>
                    <a:pt x="21139" y="20459"/>
                  </a:cubicBezTo>
                  <a:cubicBezTo>
                    <a:pt x="21600" y="19694"/>
                    <a:pt x="21566" y="18609"/>
                    <a:pt x="20927" y="17411"/>
                  </a:cubicBezTo>
                  <a:close/>
                </a:path>
              </a:pathLst>
            </a:custGeom>
            <a:solidFill>
              <a:schemeClr val="accent4">
                <a:alpha val="10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sz="1353">
                <a:latin typeface="默认字体"/>
                <a:ea typeface="默认字体"/>
                <a:cs typeface="+mn-cs"/>
                <a:sym typeface="思源宋体 CN"/>
              </a:endParaRPr>
            </a:p>
          </p:txBody>
        </p:sp>
        <p:sp>
          <p:nvSpPr>
            <p:cNvPr id="674" name="Shape 1063"/>
            <p:cNvSpPr/>
            <p:nvPr/>
          </p:nvSpPr>
          <p:spPr>
            <a:xfrm>
              <a:off x="4473675" y="3421065"/>
              <a:ext cx="1541803" cy="14347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1" h="21600" extrusionOk="0">
                  <a:moveTo>
                    <a:pt x="14054" y="11873"/>
                  </a:moveTo>
                  <a:cubicBezTo>
                    <a:pt x="13230" y="10320"/>
                    <a:pt x="12758" y="8519"/>
                    <a:pt x="12758" y="6599"/>
                  </a:cubicBezTo>
                  <a:cubicBezTo>
                    <a:pt x="12758" y="5087"/>
                    <a:pt x="13051" y="3651"/>
                    <a:pt x="13577" y="2349"/>
                  </a:cubicBezTo>
                  <a:lnTo>
                    <a:pt x="9812" y="0"/>
                  </a:lnTo>
                  <a:lnTo>
                    <a:pt x="524" y="17408"/>
                  </a:lnTo>
                  <a:cubicBezTo>
                    <a:pt x="-116" y="18607"/>
                    <a:pt x="-149" y="19693"/>
                    <a:pt x="312" y="20459"/>
                  </a:cubicBezTo>
                  <a:cubicBezTo>
                    <a:pt x="737" y="21165"/>
                    <a:pt x="1581" y="21600"/>
                    <a:pt x="2761" y="21600"/>
                  </a:cubicBezTo>
                  <a:lnTo>
                    <a:pt x="21451" y="21600"/>
                  </a:lnTo>
                  <a:lnTo>
                    <a:pt x="21449" y="17139"/>
                  </a:lnTo>
                  <a:cubicBezTo>
                    <a:pt x="18281" y="16752"/>
                    <a:pt x="15571" y="14730"/>
                    <a:pt x="14054" y="11873"/>
                  </a:cubicBezTo>
                  <a:close/>
                </a:path>
              </a:pathLst>
            </a:custGeom>
            <a:solidFill>
              <a:schemeClr val="accent4">
                <a:alpha val="10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sz="1353">
                <a:latin typeface="默认字体"/>
                <a:ea typeface="默认字体"/>
                <a:cs typeface="+mn-cs"/>
                <a:sym typeface="思源宋体 CN"/>
              </a:endParaRPr>
            </a:p>
          </p:txBody>
        </p:sp>
      </p:grpSp>
      <p:grpSp>
        <p:nvGrpSpPr>
          <p:cNvPr id="675" name="组合 674"/>
          <p:cNvGrpSpPr/>
          <p:nvPr/>
        </p:nvGrpSpPr>
        <p:grpSpPr>
          <a:xfrm>
            <a:off x="687161" y="3697592"/>
            <a:ext cx="3600005" cy="2474614"/>
            <a:chOff x="687958" y="3549945"/>
            <a:chExt cx="3600005" cy="2474614"/>
          </a:xfrm>
        </p:grpSpPr>
        <p:sp>
          <p:nvSpPr>
            <p:cNvPr id="676" name="文本框 2" descr="{&quot;isTemplate&quot;:true,&quot;type&quot;:&quot;title&quot;,&quot;canOmit&quot;:false,&quot;range&quot;:0}"/>
            <p:cNvSpPr txBox="1"/>
            <p:nvPr/>
          </p:nvSpPr>
          <p:spPr>
            <a:xfrm>
              <a:off x="687958" y="3549945"/>
              <a:ext cx="3600005" cy="457200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noAutofit/>
            </a:bodyPr>
            <a:lstStyle>
              <a:defPPr>
                <a:defRPr lang="zh-CN"/>
              </a:defPPr>
              <a:lvl1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1" i="0" u="none" strike="noStrike" cap="none" spc="0" normalizeH="0" baseline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cs typeface="+mn-ea"/>
                </a:defRPr>
              </a:lvl1pPr>
            </a:lstStyle>
            <a:p>
              <a:pPr marL="0" indent="0">
                <a:lnSpc>
                  <a:spcPct val="100000"/>
                </a:lnSpc>
                <a:buNone/>
              </a:pPr>
              <a:r>
                <a:rPr lang="zh-CN">
                  <a:latin typeface="默认字体"/>
                  <a:ea typeface="默认字体"/>
                  <a:cs typeface="等线"/>
                  <a:sym typeface="思源宋体 CN"/>
                </a:rPr>
                <a:t>技术挑战与解决方案</a:t>
              </a:r>
              <a:endParaRPr lang="en-US">
                <a:latin typeface="默认字体"/>
                <a:ea typeface="默认字体"/>
                <a:cs typeface="等线"/>
                <a:sym typeface="思源宋体 CN"/>
              </a:endParaRPr>
            </a:p>
          </p:txBody>
        </p:sp>
        <p:sp>
          <p:nvSpPr>
            <p:cNvPr id="677" name="矩形 40" descr="{&quot;isTemplate&quot;:true,&quot;type&quot;:&quot;content&quot;,&quot;canOmit&quot;:false,&quot;range&quot;:0}"/>
            <p:cNvSpPr/>
            <p:nvPr/>
          </p:nvSpPr>
          <p:spPr>
            <a:xfrm>
              <a:off x="687958" y="4011609"/>
              <a:ext cx="3600005" cy="2012950"/>
            </a:xfrm>
            <a:prstGeom prst="rect">
              <a:avLst/>
            </a:prstGeom>
            <a:ln/>
          </p:spPr>
          <p:txBody>
            <a:bodyPr wrap="square">
              <a:noAutofit/>
            </a:bodyPr>
            <a:lstStyle/>
            <a:p>
              <a:pPr marL="0" lvl="0" indent="0" algn="ctr">
                <a:lnSpc>
                  <a:spcPct val="130000"/>
                </a:lnSpc>
                <a:buNone/>
                <a:defRPr sz="1800" b="0">
                  <a:solidFill>
                    <a:schemeClr val="tx1">
                      <a:alpha val="100000"/>
                    </a:schemeClr>
                  </a:solidFill>
                  <a:latin typeface="等线"/>
                  <a:ea typeface="等线"/>
                  <a:cs typeface="+mn-cs"/>
                </a:defRPr>
              </a:pPr>
              <a:r>
                <a:rPr lang="zh-CN" sz="1400" b="0">
                  <a:solidFill>
                    <a:schemeClr val="tx1">
                      <a:alpha val="100000"/>
                    </a:schemeClr>
                  </a:solidFill>
                  <a:latin typeface="默认字体"/>
                  <a:ea typeface="默认字体"/>
                  <a:cs typeface="等线"/>
                  <a:sym typeface="思源宋体 CN"/>
                </a:rPr>
                <a:t>在项目开发过程中，我们遇到了若干技术挑战。如移动端多</a:t>
              </a:r>
              <a:r>
                <a:rPr lang="en-US" sz="1400" b="0">
                  <a:solidFill>
                    <a:schemeClr val="tx1">
                      <a:alpha val="100000"/>
                    </a:schemeClr>
                  </a:solidFill>
                  <a:latin typeface="默认字体"/>
                  <a:ea typeface="默认字体"/>
                  <a:cs typeface="等线"/>
                  <a:sym typeface="思源宋体 CN"/>
                </a:rPr>
                <a:t>Tab</a:t>
              </a:r>
              <a:r>
                <a:rPr lang="zh-CN" sz="1400" b="0">
                  <a:solidFill>
                    <a:schemeClr val="tx1">
                      <a:alpha val="100000"/>
                    </a:schemeClr>
                  </a:solidFill>
                  <a:latin typeface="默认字体"/>
                  <a:ea typeface="默认字体"/>
                  <a:cs typeface="等线"/>
                  <a:sym typeface="思源宋体 CN"/>
                </a:rPr>
                <a:t>页滚动控制和二维码的扫描识别等。通过查询开源组件和理解框架原理，我们成功解决了这些问题，确保了产品的流畅性和稳定性。</a:t>
              </a:r>
              <a:endParaRPr/>
            </a:p>
          </p:txBody>
        </p:sp>
      </p:grpSp>
      <p:grpSp>
        <p:nvGrpSpPr>
          <p:cNvPr id="678" name="组合 677"/>
          <p:cNvGrpSpPr/>
          <p:nvPr/>
        </p:nvGrpSpPr>
        <p:grpSpPr>
          <a:xfrm>
            <a:off x="7904833" y="3697592"/>
            <a:ext cx="3600005" cy="2474615"/>
            <a:chOff x="7905630" y="3549945"/>
            <a:chExt cx="3600005" cy="2474615"/>
          </a:xfrm>
        </p:grpSpPr>
        <p:sp>
          <p:nvSpPr>
            <p:cNvPr id="679" name="文本框 2" descr="{&quot;isTemplate&quot;:true,&quot;type&quot;:&quot;title&quot;,&quot;canOmit&quot;:false,&quot;range&quot;:0}"/>
            <p:cNvSpPr txBox="1"/>
            <p:nvPr/>
          </p:nvSpPr>
          <p:spPr>
            <a:xfrm>
              <a:off x="7905630" y="3549945"/>
              <a:ext cx="3600005" cy="457200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noAutofit/>
            </a:bodyPr>
            <a:lstStyle>
              <a:defPPr>
                <a:defRPr lang="zh-CN"/>
              </a:defPPr>
              <a:lvl1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1" i="0" u="none" strike="noStrike" cap="none" spc="0" normalizeH="0" baseline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cs typeface="+mn-ea"/>
                </a:defRPr>
              </a:lvl1pPr>
            </a:lstStyle>
            <a:p>
              <a:pPr marL="0" indent="0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zh-CN">
                  <a:latin typeface="默认字体"/>
                  <a:ea typeface="默认字体"/>
                  <a:cs typeface="等线"/>
                  <a:sym typeface="思源宋体 CN"/>
                </a:rPr>
                <a:t>人员的分工和协作</a:t>
              </a:r>
              <a:endParaRPr/>
            </a:p>
          </p:txBody>
        </p:sp>
        <p:sp>
          <p:nvSpPr>
            <p:cNvPr id="680" name="矩形 42" descr="{&quot;isTemplate&quot;:true,&quot;type&quot;:&quot;content&quot;,&quot;canOmit&quot;:false,&quot;range&quot;:0}"/>
            <p:cNvSpPr/>
            <p:nvPr/>
          </p:nvSpPr>
          <p:spPr>
            <a:xfrm>
              <a:off x="7905630" y="4011610"/>
              <a:ext cx="3600005" cy="2012950"/>
            </a:xfrm>
            <a:prstGeom prst="rect">
              <a:avLst/>
            </a:prstGeom>
            <a:ln/>
          </p:spPr>
          <p:txBody>
            <a:bodyPr wrap="square">
              <a:noAutofit/>
            </a:bodyPr>
            <a:lstStyle/>
            <a:p>
              <a:pPr marL="0" lvl="0" indent="0" algn="ctr">
                <a:lnSpc>
                  <a:spcPct val="130000"/>
                </a:lnSpc>
                <a:buNone/>
                <a:defRPr sz="1800" b="0">
                  <a:solidFill>
                    <a:schemeClr val="tx1">
                      <a:alpha val="100000"/>
                    </a:schemeClr>
                  </a:solidFill>
                  <a:latin typeface="等线"/>
                  <a:ea typeface="等线"/>
                  <a:cs typeface="+mn-cs"/>
                </a:defRPr>
              </a:pPr>
              <a:r>
                <a:rPr lang="zh-CN" sz="1400" b="0">
                  <a:solidFill>
                    <a:schemeClr val="tx1">
                      <a:alpha val="100000"/>
                    </a:schemeClr>
                  </a:solidFill>
                  <a:latin typeface="默认字体"/>
                  <a:ea typeface="默认字体"/>
                  <a:cs typeface="等线"/>
                  <a:sym typeface="思源宋体 CN"/>
                </a:rPr>
                <a:t>通过使用</a:t>
              </a:r>
              <a:r>
                <a:rPr lang="en-US" sz="1400" b="0">
                  <a:solidFill>
                    <a:schemeClr val="tx1">
                      <a:alpha val="100000"/>
                    </a:schemeClr>
                  </a:solidFill>
                  <a:latin typeface="默认字体"/>
                  <a:ea typeface="默认字体"/>
                  <a:cs typeface="等线"/>
                  <a:sym typeface="思源宋体 CN"/>
                </a:rPr>
                <a:t>Apifox</a:t>
              </a:r>
              <a:r>
                <a:rPr lang="zh-CN" sz="1400" b="0">
                  <a:solidFill>
                    <a:schemeClr val="tx1">
                      <a:alpha val="100000"/>
                    </a:schemeClr>
                  </a:solidFill>
                  <a:latin typeface="默认字体"/>
                  <a:ea typeface="默认字体"/>
                  <a:cs typeface="等线"/>
                  <a:sym typeface="思源宋体 CN"/>
                </a:rPr>
                <a:t>提前定义接口的方式，可以让前端和后端分别开发和测试，确保了项目的稳步推进。通过使用飞书的协作文档，完成了需求、设计等部分的工作，其评论功能方便进行合作。</a:t>
              </a:r>
              <a:endParaRPr/>
            </a:p>
          </p:txBody>
        </p:sp>
      </p:grpSp>
      <p:grpSp>
        <p:nvGrpSpPr>
          <p:cNvPr id="681" name="组合 680"/>
          <p:cNvGrpSpPr/>
          <p:nvPr/>
        </p:nvGrpSpPr>
        <p:grpSpPr>
          <a:xfrm>
            <a:off x="3395215" y="1397000"/>
            <a:ext cx="5399976" cy="1819966"/>
            <a:chOff x="3396012" y="1249353"/>
            <a:chExt cx="5399976" cy="1819966"/>
          </a:xfrm>
        </p:grpSpPr>
        <p:sp>
          <p:nvSpPr>
            <p:cNvPr id="682" name="文本框 2" descr="{&quot;isTemplate&quot;:true,&quot;type&quot;:&quot;title&quot;,&quot;canOmit&quot;:false,&quot;range&quot;:0}"/>
            <p:cNvSpPr txBox="1"/>
            <p:nvPr/>
          </p:nvSpPr>
          <p:spPr>
            <a:xfrm>
              <a:off x="3396012" y="1249353"/>
              <a:ext cx="5399976" cy="457200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noAutofit/>
            </a:bodyPr>
            <a:lstStyle>
              <a:defPPr>
                <a:defRPr lang="zh-CN"/>
              </a:defPPr>
              <a:lvl1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1" i="0" u="none" strike="noStrike" cap="none" spc="0" normalizeH="0" baseline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cs typeface="+mn-ea"/>
                </a:defRPr>
              </a:lvl1pPr>
            </a:lstStyle>
            <a:p>
              <a:pPr marL="0" indent="0">
                <a:lnSpc>
                  <a:spcPct val="100000"/>
                </a:lnSpc>
                <a:buNone/>
              </a:pPr>
              <a:r>
                <a:rPr lang="zh-CN">
                  <a:latin typeface="默认字体"/>
                  <a:ea typeface="默认字体"/>
                  <a:cs typeface="等线"/>
                  <a:sym typeface="思源宋体 CN"/>
                </a:rPr>
                <a:t>时间管理与进度控制</a:t>
              </a:r>
              <a:endParaRPr lang="en-US">
                <a:latin typeface="默认字体"/>
                <a:ea typeface="默认字体"/>
                <a:cs typeface="等线"/>
                <a:sym typeface="思源宋体 CN"/>
              </a:endParaRPr>
            </a:p>
          </p:txBody>
        </p:sp>
        <p:sp>
          <p:nvSpPr>
            <p:cNvPr id="683" name="矩形 44" descr="{&quot;isTemplate&quot;:true,&quot;type&quot;:&quot;content&quot;,&quot;canOmit&quot;:false,&quot;range&quot;:0}"/>
            <p:cNvSpPr/>
            <p:nvPr/>
          </p:nvSpPr>
          <p:spPr>
            <a:xfrm>
              <a:off x="3396012" y="1697719"/>
              <a:ext cx="5399976" cy="1371600"/>
            </a:xfrm>
            <a:prstGeom prst="rect">
              <a:avLst/>
            </a:prstGeom>
            <a:ln/>
          </p:spPr>
          <p:txBody>
            <a:bodyPr wrap="square">
              <a:noAutofit/>
            </a:bodyPr>
            <a:lstStyle/>
            <a:p>
              <a:pPr marL="0" lvl="0" indent="0" algn="ctr">
                <a:lnSpc>
                  <a:spcPct val="130000"/>
                </a:lnSpc>
                <a:buNone/>
                <a:defRPr sz="1800" b="0">
                  <a:solidFill>
                    <a:schemeClr val="tx1">
                      <a:alpha val="100000"/>
                    </a:schemeClr>
                  </a:solidFill>
                  <a:latin typeface="等线"/>
                  <a:ea typeface="等线"/>
                  <a:cs typeface="+mn-cs"/>
                </a:defRPr>
              </a:pPr>
              <a:r>
                <a:rPr lang="zh-CN" sz="1400" b="0">
                  <a:solidFill>
                    <a:schemeClr val="tx1">
                      <a:alpha val="100000"/>
                    </a:schemeClr>
                  </a:solidFill>
                  <a:latin typeface="默认字体"/>
                  <a:ea typeface="默认字体"/>
                  <a:cs typeface="等线"/>
                  <a:sym typeface="思源宋体 CN"/>
                </a:rPr>
                <a:t>在项目进行中，我们遇到了一些时间管理上的挑战。小组同学为了确保项目按时高质量完成，牺牲了个人考研时间，顶着巨大压力，积极交流协作。小组成员的全力付出确保了我们在规定时间内完成了既定任务。</a:t>
              </a:r>
              <a:endParaRPr/>
            </a:p>
          </p:txBody>
        </p:sp>
      </p:grpSp>
      <p:sp>
        <p:nvSpPr>
          <p:cNvPr id="684" name="文本框 683" descr="{&quot;isTemplate&quot;:true,&quot;type&quot;:&quot;title&quot;,&quot;canOmit&quot;:false,&quot;range&quot;:0}"/>
          <p:cNvSpPr txBox="1"/>
          <p:nvPr/>
        </p:nvSpPr>
        <p:spPr>
          <a:xfrm>
            <a:off x="660396" y="418039"/>
            <a:ext cx="10668000" cy="520700"/>
          </a:xfrm>
          <a:prstGeom prst="rect">
            <a:avLst/>
          </a:prstGeom>
          <a:noFill/>
        </p:spPr>
        <p:txBody>
          <a:bodyPr wrap="square" lIns="90000" tIns="46800" rIns="90000" bIns="46800" rtlCol="0" anchor="b" anchorCtr="0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zh-CN" sz="2800" b="1">
                <a:latin typeface="默认字体"/>
                <a:ea typeface="默认字体"/>
                <a:cs typeface="+mn-cs"/>
              </a:rPr>
              <a:t>问题和解决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6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/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 descr="{&quot;isTemplate&quot;:true,&quot;type&quot;:4}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86" name="直线连接符 3"/>
          <p:cNvCxnSpPr/>
          <p:nvPr/>
        </p:nvCxnSpPr>
        <p:spPr>
          <a:xfrm>
            <a:off x="660400" y="635000"/>
            <a:ext cx="540000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7" name="标题 1"/>
          <p:cNvSpPr txBox="1"/>
          <p:nvPr/>
        </p:nvSpPr>
        <p:spPr>
          <a:xfrm>
            <a:off x="571500" y="2422571"/>
            <a:ext cx="3724096" cy="1006429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1"/>
              </a:spcBef>
              <a:buNone/>
              <a:defRPr sz="7200" b="1" i="0" kern="1200" spc="3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defRPr>
            </a:lvl1pPr>
          </a:lstStyle>
          <a:p>
            <a:r>
              <a:rPr kumimoji="1" lang="zh-CN" altLang="en-US" sz="6600" dirty="0"/>
              <a:t>谢谢观看</a:t>
            </a:r>
            <a:endParaRPr/>
          </a:p>
        </p:txBody>
      </p:sp>
      <p:sp>
        <p:nvSpPr>
          <p:cNvPr id="688" name="副标题 2"/>
          <p:cNvSpPr txBox="1"/>
          <p:nvPr/>
        </p:nvSpPr>
        <p:spPr>
          <a:xfrm>
            <a:off x="571500" y="3501343"/>
            <a:ext cx="3930884" cy="313932"/>
          </a:xfrm>
          <a:prstGeom prst="rect">
            <a:avLst/>
          </a:prstGeom>
        </p:spPr>
        <p:txBody>
          <a:bodyPr vert="horz" wrap="non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lang="zh-CN" altLang="en-US" sz="1800" b="0" i="0" kern="1200" spc="300" dirty="0">
                <a:solidFill>
                  <a:schemeClr val="tx1">
                    <a:alpha val="6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 sz="1600" dirty="0">
                <a:solidFill>
                  <a:schemeClr val="tx1">
                    <a:alpha val="40000"/>
                  </a:schemeClr>
                </a:solidFill>
              </a:rPr>
              <a:t>THANK</a:t>
            </a:r>
            <a:r>
              <a:rPr lang="zh-CN" altLang="en-US" sz="1600" dirty="0">
                <a:solidFill>
                  <a:schemeClr val="tx1">
                    <a:alpha val="40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alpha val="40000"/>
                  </a:schemeClr>
                </a:solidFill>
              </a:rPr>
              <a:t>YOU</a:t>
            </a:r>
            <a:r>
              <a:rPr lang="zh-CN" altLang="en-US" sz="1600" dirty="0">
                <a:solidFill>
                  <a:schemeClr val="tx1">
                    <a:alpha val="40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alpha val="40000"/>
                  </a:schemeClr>
                </a:solidFill>
              </a:rPr>
              <a:t>FOR</a:t>
            </a:r>
            <a:r>
              <a:rPr lang="zh-CN" altLang="en-US" sz="1600" dirty="0">
                <a:solidFill>
                  <a:schemeClr val="tx1">
                    <a:alpha val="40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alpha val="40000"/>
                  </a:schemeClr>
                </a:solidFill>
              </a:rPr>
              <a:t>WATCHING</a:t>
            </a:r>
            <a:endParaRPr lang="en-US" sz="1600" dirty="0">
              <a:solidFill>
                <a:schemeClr val="tx1">
                  <a:alpha val="40000"/>
                </a:schemeClr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template_ppt_simple_geometry_blue">
      <a:dk1>
        <a:srgbClr val="000000"/>
      </a:dk1>
      <a:lt1>
        <a:srgbClr val="FFFFFF"/>
      </a:lt1>
      <a:dk2>
        <a:srgbClr val="262C32"/>
      </a:dk2>
      <a:lt2>
        <a:srgbClr val="EAF3FF"/>
      </a:lt2>
      <a:accent1>
        <a:srgbClr val="1D6EFC"/>
      </a:accent1>
      <a:accent2>
        <a:srgbClr val="7FADFE"/>
      </a:accent2>
      <a:accent3>
        <a:srgbClr val="4186FF"/>
      </a:accent3>
      <a:accent4>
        <a:srgbClr val="1555DB"/>
      </a:accent4>
      <a:accent5>
        <a:srgbClr val="3BBEFE"/>
      </a:accent5>
      <a:accent6>
        <a:srgbClr val="536DFE"/>
      </a:accent6>
      <a:hlink>
        <a:srgbClr val="175CEB"/>
      </a:hlink>
      <a:folHlink>
        <a:srgbClr val="81868F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2030</Words>
  <PresentationFormat>宽屏</PresentationFormat>
  <Paragraphs>270</Paragraphs>
  <Slides>91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91</vt:i4>
      </vt:variant>
    </vt:vector>
  </HeadingPairs>
  <TitlesOfParts>
    <vt:vector size="101" baseType="lpstr">
      <vt:lpstr>Inter</vt:lpstr>
      <vt:lpstr>Microsoft YaHei Light</vt:lpstr>
      <vt:lpstr>等线</vt:lpstr>
      <vt:lpstr>黑体</vt:lpstr>
      <vt:lpstr>默认字体</vt:lpstr>
      <vt:lpstr>Microsoft YaHei</vt:lpstr>
      <vt:lpstr>Microsoft YaHei</vt:lpstr>
      <vt:lpstr>Arial</vt:lpstr>
      <vt:lpstr>Wingdings</vt:lpstr>
      <vt:lpstr>Office 主题​​</vt:lpstr>
      <vt:lpstr>卓越工程综合训练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2024-11-29T10:01:37Z</dcterms:created>
  <dcterms:modified xsi:type="dcterms:W3CDTF">2025-06-07T14:00:36Z</dcterms:modified>
</cp:coreProperties>
</file>